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2F32-AFEE-41AA-A1CD-906A8E1F0B05}" type="datetimeFigureOut">
              <a:rPr lang="hr-HR" smtClean="0"/>
              <a:pPr/>
              <a:t>16.3.2017.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BEE7-C09D-4BF1-BA1B-9C6F6D9F4B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108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2F32-AFEE-41AA-A1CD-906A8E1F0B05}" type="datetimeFigureOut">
              <a:rPr lang="hr-HR" smtClean="0"/>
              <a:pPr/>
              <a:t>16.3.2017.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BEE7-C09D-4BF1-BA1B-9C6F6D9F4B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32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2F32-AFEE-41AA-A1CD-906A8E1F0B05}" type="datetimeFigureOut">
              <a:rPr lang="hr-HR" smtClean="0"/>
              <a:pPr/>
              <a:t>16.3.2017.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BEE7-C09D-4BF1-BA1B-9C6F6D9F4B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377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2F32-AFEE-41AA-A1CD-906A8E1F0B05}" type="datetimeFigureOut">
              <a:rPr lang="hr-HR" smtClean="0"/>
              <a:pPr/>
              <a:t>16.3.2017.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BEE7-C09D-4BF1-BA1B-9C6F6D9F4B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052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2F32-AFEE-41AA-A1CD-906A8E1F0B05}" type="datetimeFigureOut">
              <a:rPr lang="hr-HR" smtClean="0"/>
              <a:pPr/>
              <a:t>16.3.2017.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BEE7-C09D-4BF1-BA1B-9C6F6D9F4B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656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2F32-AFEE-41AA-A1CD-906A8E1F0B05}" type="datetimeFigureOut">
              <a:rPr lang="hr-HR" smtClean="0"/>
              <a:pPr/>
              <a:t>16.3.2017.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BEE7-C09D-4BF1-BA1B-9C6F6D9F4B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466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2F32-AFEE-41AA-A1CD-906A8E1F0B05}" type="datetimeFigureOut">
              <a:rPr lang="hr-HR" smtClean="0"/>
              <a:pPr/>
              <a:t>16.3.2017.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BEE7-C09D-4BF1-BA1B-9C6F6D9F4B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907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2F32-AFEE-41AA-A1CD-906A8E1F0B05}" type="datetimeFigureOut">
              <a:rPr lang="hr-HR" smtClean="0"/>
              <a:pPr/>
              <a:t>16.3.2017.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BEE7-C09D-4BF1-BA1B-9C6F6D9F4B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329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2F32-AFEE-41AA-A1CD-906A8E1F0B05}" type="datetimeFigureOut">
              <a:rPr lang="hr-HR" smtClean="0"/>
              <a:pPr/>
              <a:t>16.3.2017.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BEE7-C09D-4BF1-BA1B-9C6F6D9F4B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366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2F32-AFEE-41AA-A1CD-906A8E1F0B05}" type="datetimeFigureOut">
              <a:rPr lang="hr-HR" smtClean="0"/>
              <a:pPr/>
              <a:t>16.3.2017.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BEE7-C09D-4BF1-BA1B-9C6F6D9F4B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554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2F32-AFEE-41AA-A1CD-906A8E1F0B05}" type="datetimeFigureOut">
              <a:rPr lang="hr-HR" smtClean="0"/>
              <a:pPr/>
              <a:t>16.3.2017.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BEE7-C09D-4BF1-BA1B-9C6F6D9F4B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184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42F32-AFEE-41AA-A1CD-906A8E1F0B05}" type="datetimeFigureOut">
              <a:rPr lang="hr-HR" smtClean="0"/>
              <a:pPr/>
              <a:t>16.3.2017.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DBEE7-C09D-4BF1-BA1B-9C6F6D9F4B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998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/>
          <a:lstStyle/>
          <a:p>
            <a:r>
              <a:rPr lang="hr-HR" dirty="0" smtClean="0"/>
              <a:t>ŠKOLA VOŽNJE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PROVJERI SVOJE ZNANJE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0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/>
              <a:t>9</a:t>
            </a:r>
            <a:r>
              <a:rPr lang="hr-HR" sz="2800" b="1" dirty="0" smtClean="0"/>
              <a:t>. Neispravan bicikl u prometu na cesti: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656784" cy="3145904"/>
          </a:xfrm>
        </p:spPr>
        <p:txBody>
          <a:bodyPr/>
          <a:lstStyle/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s</a:t>
            </a:r>
            <a:r>
              <a:rPr lang="hr-HR" dirty="0" smtClean="0">
                <a:solidFill>
                  <a:schemeClr val="tx1"/>
                </a:solidFill>
              </a:rPr>
              <a:t>miješ vući drugim vozilom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m</a:t>
            </a:r>
            <a:r>
              <a:rPr lang="hr-HR" dirty="0" smtClean="0">
                <a:solidFill>
                  <a:schemeClr val="tx1"/>
                </a:solidFill>
              </a:rPr>
              <a:t>oraš gurati krećući se kao pješak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p</a:t>
            </a:r>
            <a:r>
              <a:rPr lang="hr-HR" dirty="0" smtClean="0">
                <a:solidFill>
                  <a:schemeClr val="tx1"/>
                </a:solidFill>
              </a:rPr>
              <a:t>revoziti na drugom vozilu</a:t>
            </a:r>
          </a:p>
        </p:txBody>
      </p:sp>
      <p:sp>
        <p:nvSpPr>
          <p:cNvPr id="4" name="Elipsa 3"/>
          <p:cNvSpPr/>
          <p:nvPr/>
        </p:nvSpPr>
        <p:spPr>
          <a:xfrm>
            <a:off x="1370990" y="314096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/>
          <p:cNvSpPr/>
          <p:nvPr/>
        </p:nvSpPr>
        <p:spPr>
          <a:xfrm>
            <a:off x="1338328" y="372880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352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10. Put kočenja tvog bicikla ovisi: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656784" cy="3145904"/>
          </a:xfrm>
        </p:spPr>
        <p:txBody>
          <a:bodyPr/>
          <a:lstStyle/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o</a:t>
            </a:r>
            <a:r>
              <a:rPr lang="hr-HR" dirty="0" smtClean="0">
                <a:solidFill>
                  <a:schemeClr val="tx1"/>
                </a:solidFill>
              </a:rPr>
              <a:t> stanju kolnika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o</a:t>
            </a:r>
            <a:r>
              <a:rPr lang="hr-HR" dirty="0" smtClean="0">
                <a:solidFill>
                  <a:schemeClr val="tx1"/>
                </a:solidFill>
              </a:rPr>
              <a:t> brzini kojom voziš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o</a:t>
            </a:r>
            <a:r>
              <a:rPr lang="hr-HR" dirty="0" smtClean="0">
                <a:solidFill>
                  <a:schemeClr val="tx1"/>
                </a:solidFill>
              </a:rPr>
              <a:t> uvjetima vidljivosti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o</a:t>
            </a:r>
            <a:r>
              <a:rPr lang="hr-HR" dirty="0" smtClean="0">
                <a:solidFill>
                  <a:schemeClr val="tx1"/>
                </a:solidFill>
              </a:rPr>
              <a:t> ispravnosti svjetla na biciklu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o</a:t>
            </a:r>
            <a:r>
              <a:rPr lang="hr-HR" dirty="0" smtClean="0">
                <a:solidFill>
                  <a:schemeClr val="tx1"/>
                </a:solidFill>
              </a:rPr>
              <a:t> stanju guma na tvom biciklu</a:t>
            </a:r>
          </a:p>
        </p:txBody>
      </p:sp>
      <p:sp>
        <p:nvSpPr>
          <p:cNvPr id="4" name="Elipsa 3"/>
          <p:cNvSpPr/>
          <p:nvPr/>
        </p:nvSpPr>
        <p:spPr>
          <a:xfrm>
            <a:off x="1370990" y="255312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/>
          <p:cNvSpPr/>
          <p:nvPr/>
        </p:nvSpPr>
        <p:spPr>
          <a:xfrm>
            <a:off x="1360100" y="3119192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1392754" y="4904492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645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11. Na biciklu uvijek mora biti ispravna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656784" cy="3145904"/>
          </a:xfrm>
        </p:spPr>
        <p:txBody>
          <a:bodyPr/>
          <a:lstStyle/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s</a:t>
            </a:r>
            <a:r>
              <a:rPr lang="hr-HR" dirty="0" smtClean="0">
                <a:solidFill>
                  <a:schemeClr val="tx1"/>
                </a:solidFill>
              </a:rPr>
              <a:t>amo kočnica zadnjeg kotača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s</a:t>
            </a:r>
            <a:r>
              <a:rPr lang="hr-HR" dirty="0" smtClean="0">
                <a:solidFill>
                  <a:schemeClr val="tx1"/>
                </a:solidFill>
              </a:rPr>
              <a:t>amo kočnica prednjeg kotača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k</a:t>
            </a:r>
            <a:r>
              <a:rPr lang="hr-HR" dirty="0" smtClean="0">
                <a:solidFill>
                  <a:schemeClr val="tx1"/>
                </a:solidFill>
              </a:rPr>
              <a:t>očnica prednjeg i zadnjeg kotača</a:t>
            </a:r>
          </a:p>
        </p:txBody>
      </p:sp>
      <p:sp>
        <p:nvSpPr>
          <p:cNvPr id="4" name="Elipsa 3"/>
          <p:cNvSpPr/>
          <p:nvPr/>
        </p:nvSpPr>
        <p:spPr>
          <a:xfrm>
            <a:off x="1370990" y="373969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230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12. Dovoljan razmak između tvog bicikla i vozila koje se kreće ispred tebe ovisi o: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656784" cy="3145904"/>
          </a:xfrm>
        </p:spPr>
        <p:txBody>
          <a:bodyPr/>
          <a:lstStyle/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b</a:t>
            </a:r>
            <a:r>
              <a:rPr lang="hr-HR" dirty="0" smtClean="0">
                <a:solidFill>
                  <a:schemeClr val="tx1"/>
                </a:solidFill>
              </a:rPr>
              <a:t>rzini kojom voziš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o stanju kolnika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o</a:t>
            </a:r>
            <a:r>
              <a:rPr lang="hr-HR" dirty="0" smtClean="0">
                <a:solidFill>
                  <a:schemeClr val="tx1"/>
                </a:solidFill>
              </a:rPr>
              <a:t> boji tvoje odjeće</a:t>
            </a:r>
          </a:p>
        </p:txBody>
      </p:sp>
      <p:sp>
        <p:nvSpPr>
          <p:cNvPr id="4" name="Elipsa 3"/>
          <p:cNvSpPr/>
          <p:nvPr/>
        </p:nvSpPr>
        <p:spPr>
          <a:xfrm>
            <a:off x="1370990" y="2574896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/>
          <p:cNvSpPr/>
          <p:nvPr/>
        </p:nvSpPr>
        <p:spPr>
          <a:xfrm>
            <a:off x="1392758" y="314096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657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13. Razmak sa strane bitan je prilikom: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656784" cy="3145904"/>
          </a:xfrm>
        </p:spPr>
        <p:txBody>
          <a:bodyPr/>
          <a:lstStyle/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mimoilaženja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pretjecanja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parkiranja</a:t>
            </a:r>
          </a:p>
        </p:txBody>
      </p:sp>
      <p:sp>
        <p:nvSpPr>
          <p:cNvPr id="4" name="Elipsa 3"/>
          <p:cNvSpPr/>
          <p:nvPr/>
        </p:nvSpPr>
        <p:spPr>
          <a:xfrm>
            <a:off x="1370990" y="2574896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/>
          <p:cNvSpPr/>
          <p:nvPr/>
        </p:nvSpPr>
        <p:spPr>
          <a:xfrm>
            <a:off x="1392758" y="314096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78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31224" cy="1162050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14. Na koje opasnosti moraš računati u situaciji kao na slici?</a:t>
            </a:r>
            <a:endParaRPr lang="hr-HR" sz="2800" b="1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88840"/>
            <a:ext cx="2784036" cy="1958780"/>
          </a:xfrm>
        </p:spPr>
      </p:pic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>
          <a:xfrm>
            <a:off x="1691680" y="4635134"/>
            <a:ext cx="5554960" cy="1674186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hr-HR" sz="2000" dirty="0" smtClean="0"/>
              <a:t> na iznenadnu pojavu vozila iz suprotnog smjera</a:t>
            </a:r>
          </a:p>
          <a:p>
            <a:pPr marL="342900" indent="-342900">
              <a:buFont typeface="+mj-lt"/>
              <a:buAutoNum type="alphaLcParenR"/>
            </a:pPr>
            <a:r>
              <a:rPr lang="hr-HR" sz="2000" dirty="0"/>
              <a:t> </a:t>
            </a:r>
            <a:r>
              <a:rPr lang="hr-HR" sz="2000" dirty="0" smtClean="0"/>
              <a:t>na pojavu pješaka na pješačkom prijelazu</a:t>
            </a:r>
          </a:p>
          <a:p>
            <a:pPr marL="342900" indent="-342900">
              <a:buFont typeface="+mj-lt"/>
              <a:buAutoNum type="alphaLcParenR"/>
            </a:pPr>
            <a:r>
              <a:rPr lang="hr-HR" sz="2000" dirty="0" smtClean="0"/>
              <a:t>na pojavu vozila iz bočne ulice</a:t>
            </a:r>
          </a:p>
          <a:p>
            <a:pPr marL="342900" indent="-342900">
              <a:buFont typeface="+mj-lt"/>
              <a:buAutoNum type="alphaLcParenR"/>
            </a:pPr>
            <a:r>
              <a:rPr lang="hr-HR" sz="2000" dirty="0"/>
              <a:t>n</a:t>
            </a:r>
            <a:r>
              <a:rPr lang="hr-HR" sz="2000" dirty="0" smtClean="0"/>
              <a:t>a naglo uključivanje parkiranog vozila u promet</a:t>
            </a:r>
            <a:endParaRPr lang="hr-HR" sz="2000" dirty="0"/>
          </a:p>
        </p:txBody>
      </p:sp>
      <p:sp>
        <p:nvSpPr>
          <p:cNvPr id="5" name="Elipsa 4"/>
          <p:cNvSpPr/>
          <p:nvPr/>
        </p:nvSpPr>
        <p:spPr>
          <a:xfrm>
            <a:off x="1716223" y="5085184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/>
          <p:cNvSpPr/>
          <p:nvPr/>
        </p:nvSpPr>
        <p:spPr>
          <a:xfrm>
            <a:off x="1716223" y="5445224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/>
          <p:cNvSpPr/>
          <p:nvPr/>
        </p:nvSpPr>
        <p:spPr>
          <a:xfrm>
            <a:off x="1716223" y="5805264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715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31224" cy="1162050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15. Na koje opasnosti moraš računati u situaciji kao na slici?</a:t>
            </a:r>
            <a:endParaRPr lang="hr-HR" sz="2800" b="1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>
          <a:xfrm>
            <a:off x="1691680" y="4635134"/>
            <a:ext cx="6192688" cy="1674186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hr-HR" sz="2000" dirty="0"/>
              <a:t>n</a:t>
            </a:r>
            <a:r>
              <a:rPr lang="hr-HR" sz="2000" dirty="0" smtClean="0"/>
              <a:t>ailazak vozila iz suprotnog smjera</a:t>
            </a:r>
          </a:p>
          <a:p>
            <a:pPr marL="342900" indent="-342900">
              <a:buFont typeface="+mj-lt"/>
              <a:buAutoNum type="alphaLcParenR"/>
            </a:pPr>
            <a:r>
              <a:rPr lang="hr-HR" sz="2000" dirty="0" smtClean="0"/>
              <a:t>iznenadnu pojavu pješaka između parkiranih vozila</a:t>
            </a:r>
          </a:p>
          <a:p>
            <a:pPr marL="342900" indent="-342900">
              <a:buFont typeface="+mj-lt"/>
              <a:buAutoNum type="alphaLcParenR"/>
            </a:pPr>
            <a:r>
              <a:rPr lang="hr-HR" sz="2000" dirty="0"/>
              <a:t>n</a:t>
            </a:r>
            <a:r>
              <a:rPr lang="hr-HR" sz="2000" dirty="0" smtClean="0"/>
              <a:t>aglo uključivanje parkiranog vozila u promet</a:t>
            </a:r>
          </a:p>
        </p:txBody>
      </p:sp>
      <p:sp>
        <p:nvSpPr>
          <p:cNvPr id="5" name="Elipsa 4"/>
          <p:cNvSpPr/>
          <p:nvPr/>
        </p:nvSpPr>
        <p:spPr>
          <a:xfrm>
            <a:off x="1716223" y="5085184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/>
          <p:cNvSpPr/>
          <p:nvPr/>
        </p:nvSpPr>
        <p:spPr>
          <a:xfrm>
            <a:off x="1716223" y="5445224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28801"/>
            <a:ext cx="3681659" cy="2664296"/>
          </a:xfrm>
        </p:spPr>
      </p:pic>
    </p:spTree>
    <p:extLst>
      <p:ext uri="{BB962C8B-B14F-4D97-AF65-F5344CB8AC3E}">
        <p14:creationId xmlns:p14="http://schemas.microsoft.com/office/powerpoint/2010/main" val="1442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31224" cy="1162050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16. Kako ćeš postupiti u situaciji kao na slici?</a:t>
            </a:r>
            <a:endParaRPr lang="hr-HR" sz="2800" b="1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>
          <a:xfrm>
            <a:off x="1691680" y="4635134"/>
            <a:ext cx="5544616" cy="1674186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hr-HR" sz="2000" dirty="0"/>
              <a:t>p</a:t>
            </a:r>
            <a:r>
              <a:rPr lang="hr-HR" sz="2000" dirty="0" smtClean="0"/>
              <a:t>ovećati brzinu vožnje</a:t>
            </a:r>
          </a:p>
          <a:p>
            <a:pPr marL="342900" indent="-342900">
              <a:buFont typeface="+mj-lt"/>
              <a:buAutoNum type="alphaLcParenR"/>
            </a:pPr>
            <a:r>
              <a:rPr lang="hr-HR" sz="2000" dirty="0"/>
              <a:t>s</a:t>
            </a:r>
            <a:r>
              <a:rPr lang="hr-HR" sz="2000" dirty="0" smtClean="0"/>
              <a:t>manjiti brzinu vožnje</a:t>
            </a:r>
          </a:p>
          <a:p>
            <a:pPr marL="342900" indent="-342900">
              <a:buFont typeface="+mj-lt"/>
              <a:buAutoNum type="alphaLcParenR"/>
            </a:pPr>
            <a:r>
              <a:rPr lang="hr-HR" sz="2000" dirty="0"/>
              <a:t>b</a:t>
            </a:r>
            <a:r>
              <a:rPr lang="hr-HR" sz="2000" dirty="0" smtClean="0"/>
              <a:t>iti pripravan na naglo kočenje</a:t>
            </a:r>
          </a:p>
        </p:txBody>
      </p:sp>
      <p:sp>
        <p:nvSpPr>
          <p:cNvPr id="5" name="Elipsa 4"/>
          <p:cNvSpPr/>
          <p:nvPr/>
        </p:nvSpPr>
        <p:spPr>
          <a:xfrm>
            <a:off x="1716223" y="5085184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/>
          <p:cNvSpPr/>
          <p:nvPr/>
        </p:nvSpPr>
        <p:spPr>
          <a:xfrm>
            <a:off x="1716223" y="5445224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44824"/>
            <a:ext cx="3456384" cy="2417042"/>
          </a:xfrm>
        </p:spPr>
      </p:pic>
    </p:spTree>
    <p:extLst>
      <p:ext uri="{BB962C8B-B14F-4D97-AF65-F5344CB8AC3E}">
        <p14:creationId xmlns:p14="http://schemas.microsoft.com/office/powerpoint/2010/main" val="125330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17. Trokut kao oblik prometnog znaka određuje: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656784" cy="3145904"/>
          </a:xfrm>
        </p:spPr>
        <p:txBody>
          <a:bodyPr/>
          <a:lstStyle/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z</a:t>
            </a:r>
            <a:r>
              <a:rPr lang="hr-HR" dirty="0" smtClean="0">
                <a:solidFill>
                  <a:schemeClr val="tx1"/>
                </a:solidFill>
              </a:rPr>
              <a:t>abranu kretanja vozila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o</a:t>
            </a:r>
            <a:r>
              <a:rPr lang="hr-HR" dirty="0" smtClean="0">
                <a:solidFill>
                  <a:schemeClr val="tx1"/>
                </a:solidFill>
              </a:rPr>
              <a:t>pasnost za kretanje vozila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o</a:t>
            </a:r>
            <a:r>
              <a:rPr lang="hr-HR" dirty="0" smtClean="0">
                <a:solidFill>
                  <a:schemeClr val="tx1"/>
                </a:solidFill>
              </a:rPr>
              <a:t>bavijest za kretanje vozila</a:t>
            </a:r>
          </a:p>
        </p:txBody>
      </p:sp>
      <p:sp>
        <p:nvSpPr>
          <p:cNvPr id="5" name="Elipsa 4"/>
          <p:cNvSpPr/>
          <p:nvPr/>
        </p:nvSpPr>
        <p:spPr>
          <a:xfrm>
            <a:off x="1392758" y="314096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654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83152" cy="116205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18. Koji ti od prometnih znakova zabranjuje daljnju vožnju biciklom?</a:t>
            </a:r>
            <a:endParaRPr lang="hr-HR" sz="2800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60848"/>
            <a:ext cx="4259262" cy="1190746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half" idx="2"/>
          </p:nvPr>
        </p:nvSpPr>
        <p:spPr>
          <a:xfrm>
            <a:off x="3779912" y="3645024"/>
            <a:ext cx="1296144" cy="1872207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hr-HR" sz="3200" dirty="0" smtClean="0"/>
              <a:t> </a:t>
            </a:r>
          </a:p>
          <a:p>
            <a:pPr marL="457200" indent="-457200">
              <a:buFont typeface="+mj-lt"/>
              <a:buAutoNum type="alphaLcParenR"/>
            </a:pPr>
            <a:r>
              <a:rPr lang="hr-HR" sz="3200" dirty="0"/>
              <a:t> </a:t>
            </a:r>
            <a:endParaRPr lang="hr-HR" sz="3200" dirty="0" smtClean="0"/>
          </a:p>
          <a:p>
            <a:pPr marL="457200" indent="-457200">
              <a:buFont typeface="+mj-lt"/>
              <a:buAutoNum type="alphaLcParenR"/>
            </a:pPr>
            <a:r>
              <a:rPr lang="hr-HR" sz="3200" dirty="0"/>
              <a:t> </a:t>
            </a:r>
            <a:r>
              <a:rPr lang="hr-HR" sz="2000" dirty="0" smtClean="0"/>
              <a:t> </a:t>
            </a:r>
          </a:p>
        </p:txBody>
      </p:sp>
      <p:sp>
        <p:nvSpPr>
          <p:cNvPr id="7" name="Elipsa 6"/>
          <p:cNvSpPr/>
          <p:nvPr/>
        </p:nvSpPr>
        <p:spPr>
          <a:xfrm>
            <a:off x="3779912" y="4869160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/>
          <p:cNvSpPr/>
          <p:nvPr/>
        </p:nvSpPr>
        <p:spPr>
          <a:xfrm>
            <a:off x="3779912" y="3717032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968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1.  Za svoje kretanje kao pješak obvezno ćeš koristiti 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/>
          <a:lstStyle/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kolnik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n</a:t>
            </a:r>
            <a:r>
              <a:rPr lang="hr-HR" dirty="0" smtClean="0">
                <a:solidFill>
                  <a:schemeClr val="tx1"/>
                </a:solidFill>
              </a:rPr>
              <a:t>ogostup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biciklističku stazu ili traku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1370990" y="314096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383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83152" cy="116205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19. Kako ćeš postupiti nailaskom na ovaj prometni znak?</a:t>
            </a:r>
            <a:endParaRPr lang="hr-HR" sz="2800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2"/>
          </p:nvPr>
        </p:nvSpPr>
        <p:spPr>
          <a:xfrm>
            <a:off x="1403648" y="3645024"/>
            <a:ext cx="5832648" cy="1872207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hr-HR" sz="2000" dirty="0"/>
              <a:t>s</a:t>
            </a:r>
            <a:r>
              <a:rPr lang="hr-HR" sz="2000" dirty="0" smtClean="0"/>
              <a:t>ići s bicikla i nastaviti kretanje kao pješak</a:t>
            </a:r>
          </a:p>
          <a:p>
            <a:pPr marL="457200" indent="-457200">
              <a:buFont typeface="+mj-lt"/>
              <a:buAutoNum type="alphaLcParenR"/>
            </a:pPr>
            <a:r>
              <a:rPr lang="hr-HR" sz="2000" dirty="0"/>
              <a:t> </a:t>
            </a:r>
            <a:r>
              <a:rPr lang="hr-HR" sz="2000" dirty="0" smtClean="0"/>
              <a:t>nastaviti vožnju brzinom hoda pješaka</a:t>
            </a:r>
          </a:p>
          <a:p>
            <a:pPr marL="457200" indent="-457200">
              <a:buFont typeface="+mj-lt"/>
              <a:buAutoNum type="alphaLcParenR"/>
            </a:pPr>
            <a:r>
              <a:rPr lang="hr-HR" sz="2000" dirty="0"/>
              <a:t> </a:t>
            </a:r>
            <a:r>
              <a:rPr lang="hr-HR" sz="2000" dirty="0" smtClean="0"/>
              <a:t>okrenuti bicikl i vratiti se u smjeru iz kojeg dolaziš</a:t>
            </a:r>
          </a:p>
          <a:p>
            <a:pPr marL="457200" indent="-457200">
              <a:buFont typeface="+mj-lt"/>
              <a:buAutoNum type="alphaLcParenR"/>
            </a:pPr>
            <a:r>
              <a:rPr lang="hr-HR" sz="2000" dirty="0"/>
              <a:t>p</a:t>
            </a:r>
            <a:r>
              <a:rPr lang="hr-HR" sz="2000" dirty="0" smtClean="0"/>
              <a:t>osebnu pozornost obratiti na djecu i pješake</a:t>
            </a:r>
          </a:p>
        </p:txBody>
      </p:sp>
      <p:sp>
        <p:nvSpPr>
          <p:cNvPr id="9" name="Elipsa 8"/>
          <p:cNvSpPr/>
          <p:nvPr/>
        </p:nvSpPr>
        <p:spPr>
          <a:xfrm>
            <a:off x="1396956" y="4001718"/>
            <a:ext cx="396044" cy="396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1407838" y="4763734"/>
            <a:ext cx="396044" cy="396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28800"/>
            <a:ext cx="2743572" cy="2045208"/>
          </a:xfrm>
        </p:spPr>
      </p:pic>
    </p:spTree>
    <p:extLst>
      <p:ext uri="{BB962C8B-B14F-4D97-AF65-F5344CB8AC3E}">
        <p14:creationId xmlns:p14="http://schemas.microsoft.com/office/powerpoint/2010/main" val="33597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20. Krug kao oblik prometnog znaka određuje: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656784" cy="3145904"/>
          </a:xfrm>
        </p:spPr>
        <p:txBody>
          <a:bodyPr/>
          <a:lstStyle/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z</a:t>
            </a:r>
            <a:r>
              <a:rPr lang="hr-HR" dirty="0" smtClean="0">
                <a:solidFill>
                  <a:schemeClr val="tx1"/>
                </a:solidFill>
              </a:rPr>
              <a:t>abranu kretanja vozila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o</a:t>
            </a:r>
            <a:r>
              <a:rPr lang="hr-HR" dirty="0" smtClean="0">
                <a:solidFill>
                  <a:schemeClr val="tx1"/>
                </a:solidFill>
              </a:rPr>
              <a:t>bvezu kretanja vozila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o</a:t>
            </a:r>
            <a:r>
              <a:rPr lang="hr-HR" dirty="0" smtClean="0">
                <a:solidFill>
                  <a:schemeClr val="tx1"/>
                </a:solidFill>
              </a:rPr>
              <a:t>pasnost za kretanje vozila</a:t>
            </a:r>
          </a:p>
        </p:txBody>
      </p:sp>
      <p:sp>
        <p:nvSpPr>
          <p:cNvPr id="5" name="Elipsa 4"/>
          <p:cNvSpPr/>
          <p:nvPr/>
        </p:nvSpPr>
        <p:spPr>
          <a:xfrm>
            <a:off x="1392758" y="2574892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1403640" y="3108302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703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21. Kvadrat ili pravokutnik kao oblik prometnog znaka određuje: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656784" cy="3145904"/>
          </a:xfrm>
        </p:spPr>
        <p:txBody>
          <a:bodyPr/>
          <a:lstStyle/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o</a:t>
            </a:r>
            <a:r>
              <a:rPr lang="hr-HR" dirty="0" smtClean="0">
                <a:solidFill>
                  <a:schemeClr val="tx1"/>
                </a:solidFill>
              </a:rPr>
              <a:t>pasnost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z</a:t>
            </a:r>
            <a:r>
              <a:rPr lang="hr-HR" dirty="0" smtClean="0">
                <a:solidFill>
                  <a:schemeClr val="tx1"/>
                </a:solidFill>
              </a:rPr>
              <a:t>abranu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obavijest</a:t>
            </a:r>
          </a:p>
        </p:txBody>
      </p:sp>
      <p:sp>
        <p:nvSpPr>
          <p:cNvPr id="5" name="Elipsa 4"/>
          <p:cNvSpPr/>
          <p:nvPr/>
        </p:nvSpPr>
        <p:spPr>
          <a:xfrm>
            <a:off x="1392758" y="3717922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191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22. Kada u prometu na cesti upravljaš biciklom, preporuča ti se nošenje: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656784" cy="3145904"/>
          </a:xfrm>
        </p:spPr>
        <p:txBody>
          <a:bodyPr/>
          <a:lstStyle/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l</a:t>
            </a:r>
            <a:r>
              <a:rPr lang="hr-HR" dirty="0" smtClean="0">
                <a:solidFill>
                  <a:schemeClr val="tx1"/>
                </a:solidFill>
              </a:rPr>
              <a:t>aganih papuča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k</a:t>
            </a:r>
            <a:r>
              <a:rPr lang="hr-HR" dirty="0" smtClean="0">
                <a:solidFill>
                  <a:schemeClr val="tx1"/>
                </a:solidFill>
              </a:rPr>
              <a:t>acige za bicikliste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t</a:t>
            </a:r>
            <a:r>
              <a:rPr lang="hr-HR" dirty="0" smtClean="0">
                <a:solidFill>
                  <a:schemeClr val="tx1"/>
                </a:solidFill>
              </a:rPr>
              <a:t>amne odjeće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n</a:t>
            </a:r>
            <a:r>
              <a:rPr lang="hr-HR" dirty="0" smtClean="0">
                <a:solidFill>
                  <a:schemeClr val="tx1"/>
                </a:solidFill>
              </a:rPr>
              <a:t>aočala za bicikliste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r</a:t>
            </a:r>
            <a:r>
              <a:rPr lang="hr-HR" dirty="0" smtClean="0">
                <a:solidFill>
                  <a:schemeClr val="tx1"/>
                </a:solidFill>
              </a:rPr>
              <a:t>ukavice za bicikliste</a:t>
            </a:r>
          </a:p>
        </p:txBody>
      </p:sp>
      <p:sp>
        <p:nvSpPr>
          <p:cNvPr id="5" name="Elipsa 4"/>
          <p:cNvSpPr/>
          <p:nvPr/>
        </p:nvSpPr>
        <p:spPr>
          <a:xfrm>
            <a:off x="1370986" y="3151850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1392754" y="431664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/>
          <p:cNvSpPr/>
          <p:nvPr/>
        </p:nvSpPr>
        <p:spPr>
          <a:xfrm>
            <a:off x="1403636" y="490448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9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23. Gume na tvom biciklu moraju biti ispravno napumpane i bez oštećenja radi: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656784" cy="3145904"/>
          </a:xfrm>
        </p:spPr>
        <p:txBody>
          <a:bodyPr/>
          <a:lstStyle/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l</a:t>
            </a:r>
            <a:r>
              <a:rPr lang="hr-HR" dirty="0" smtClean="0">
                <a:solidFill>
                  <a:schemeClr val="tx1"/>
                </a:solidFill>
              </a:rPr>
              <a:t>ijepog izgleda bicikla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u</a:t>
            </a:r>
            <a:r>
              <a:rPr lang="hr-HR" dirty="0" smtClean="0">
                <a:solidFill>
                  <a:schemeClr val="tx1"/>
                </a:solidFill>
              </a:rPr>
              <a:t>dobnosti vožnje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s</a:t>
            </a:r>
            <a:r>
              <a:rPr lang="hr-HR" dirty="0" smtClean="0">
                <a:solidFill>
                  <a:schemeClr val="tx1"/>
                </a:solidFill>
              </a:rPr>
              <a:t>igurnosti vožnje</a:t>
            </a:r>
          </a:p>
        </p:txBody>
      </p:sp>
      <p:sp>
        <p:nvSpPr>
          <p:cNvPr id="5" name="Elipsa 4"/>
          <p:cNvSpPr/>
          <p:nvPr/>
        </p:nvSpPr>
        <p:spPr>
          <a:xfrm>
            <a:off x="1370986" y="3151850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1392754" y="3696146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8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24. Bijelo svijetlo mora se nalaziti: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656784" cy="3145904"/>
          </a:xfrm>
        </p:spPr>
        <p:txBody>
          <a:bodyPr/>
          <a:lstStyle/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s</a:t>
            </a:r>
            <a:r>
              <a:rPr lang="hr-HR" dirty="0" smtClean="0">
                <a:solidFill>
                  <a:schemeClr val="tx1"/>
                </a:solidFill>
              </a:rPr>
              <a:t> prednje strane bicikla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s</a:t>
            </a:r>
            <a:r>
              <a:rPr lang="hr-HR" dirty="0" smtClean="0">
                <a:solidFill>
                  <a:schemeClr val="tx1"/>
                </a:solidFill>
              </a:rPr>
              <a:t>a stražnje strane bicikla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s</a:t>
            </a:r>
            <a:r>
              <a:rPr lang="hr-HR" dirty="0" smtClean="0">
                <a:solidFill>
                  <a:schemeClr val="tx1"/>
                </a:solidFill>
              </a:rPr>
              <a:t> bočnih strana bicikla</a:t>
            </a:r>
          </a:p>
        </p:txBody>
      </p:sp>
      <p:sp>
        <p:nvSpPr>
          <p:cNvPr id="5" name="Elipsa 4"/>
          <p:cNvSpPr/>
          <p:nvPr/>
        </p:nvSpPr>
        <p:spPr>
          <a:xfrm>
            <a:off x="1370986" y="2564006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8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25. Crveno svijetlo mora se nalaziti: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656784" cy="3145904"/>
          </a:xfrm>
        </p:spPr>
        <p:txBody>
          <a:bodyPr/>
          <a:lstStyle/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s</a:t>
            </a:r>
            <a:r>
              <a:rPr lang="hr-HR" dirty="0" smtClean="0">
                <a:solidFill>
                  <a:schemeClr val="tx1"/>
                </a:solidFill>
              </a:rPr>
              <a:t>a stražnje strane bicikla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s</a:t>
            </a:r>
            <a:r>
              <a:rPr lang="hr-HR" dirty="0" smtClean="0">
                <a:solidFill>
                  <a:schemeClr val="tx1"/>
                </a:solidFill>
              </a:rPr>
              <a:t>  prednje strane bicikla</a:t>
            </a:r>
          </a:p>
        </p:txBody>
      </p:sp>
      <p:sp>
        <p:nvSpPr>
          <p:cNvPr id="5" name="Elipsa 4"/>
          <p:cNvSpPr/>
          <p:nvPr/>
        </p:nvSpPr>
        <p:spPr>
          <a:xfrm>
            <a:off x="1370986" y="2564006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191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26. Crveni </a:t>
            </a:r>
            <a:r>
              <a:rPr lang="hr-HR" sz="2800" b="1" dirty="0" err="1" smtClean="0"/>
              <a:t>katadiopter</a:t>
            </a:r>
            <a:r>
              <a:rPr lang="hr-HR" sz="2800" b="1" dirty="0" smtClean="0"/>
              <a:t> mora se nalaziti: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656784" cy="3145904"/>
          </a:xfrm>
        </p:spPr>
        <p:txBody>
          <a:bodyPr/>
          <a:lstStyle/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n</a:t>
            </a:r>
            <a:r>
              <a:rPr lang="hr-HR" dirty="0" smtClean="0">
                <a:solidFill>
                  <a:schemeClr val="tx1"/>
                </a:solidFill>
              </a:rPr>
              <a:t>a pedalama bicikla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n</a:t>
            </a:r>
            <a:r>
              <a:rPr lang="hr-HR" dirty="0" smtClean="0">
                <a:solidFill>
                  <a:schemeClr val="tx1"/>
                </a:solidFill>
              </a:rPr>
              <a:t>a kotačima bicikla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n</a:t>
            </a:r>
            <a:r>
              <a:rPr lang="hr-HR" dirty="0" smtClean="0">
                <a:solidFill>
                  <a:schemeClr val="tx1"/>
                </a:solidFill>
              </a:rPr>
              <a:t>a stražnjoj strani bicikla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n</a:t>
            </a:r>
            <a:r>
              <a:rPr lang="hr-HR" dirty="0" smtClean="0">
                <a:solidFill>
                  <a:schemeClr val="tx1"/>
                </a:solidFill>
              </a:rPr>
              <a:t>a prednjoj strani bicikla</a:t>
            </a:r>
          </a:p>
        </p:txBody>
      </p:sp>
      <p:sp>
        <p:nvSpPr>
          <p:cNvPr id="5" name="Elipsa 4"/>
          <p:cNvSpPr/>
          <p:nvPr/>
        </p:nvSpPr>
        <p:spPr>
          <a:xfrm>
            <a:off x="1370986" y="3707036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557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27. Na pedalama bicikla moraju se nalaziti: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656784" cy="3145904"/>
          </a:xfrm>
        </p:spPr>
        <p:txBody>
          <a:bodyPr/>
          <a:lstStyle/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c</a:t>
            </a:r>
            <a:r>
              <a:rPr lang="hr-HR" dirty="0" smtClean="0">
                <a:solidFill>
                  <a:schemeClr val="tx1"/>
                </a:solidFill>
              </a:rPr>
              <a:t>rveni </a:t>
            </a:r>
            <a:r>
              <a:rPr lang="hr-HR" dirty="0" err="1" smtClean="0">
                <a:solidFill>
                  <a:schemeClr val="tx1"/>
                </a:solidFill>
              </a:rPr>
              <a:t>katadiopteri</a:t>
            </a:r>
            <a:endParaRPr lang="hr-HR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ž</a:t>
            </a:r>
            <a:r>
              <a:rPr lang="hr-HR" dirty="0" smtClean="0">
                <a:solidFill>
                  <a:schemeClr val="tx1"/>
                </a:solidFill>
              </a:rPr>
              <a:t>uti </a:t>
            </a:r>
            <a:r>
              <a:rPr lang="hr-HR" dirty="0" err="1" smtClean="0">
                <a:solidFill>
                  <a:schemeClr val="tx1"/>
                </a:solidFill>
              </a:rPr>
              <a:t>katadiopteri</a:t>
            </a:r>
            <a:endParaRPr lang="hr-HR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n</a:t>
            </a:r>
            <a:r>
              <a:rPr lang="hr-HR" dirty="0" smtClean="0">
                <a:solidFill>
                  <a:schemeClr val="tx1"/>
                </a:solidFill>
              </a:rPr>
              <a:t>arančasti </a:t>
            </a:r>
            <a:r>
              <a:rPr lang="hr-HR" dirty="0" err="1" smtClean="0">
                <a:solidFill>
                  <a:schemeClr val="tx1"/>
                </a:solidFill>
              </a:rPr>
              <a:t>katadiopteri</a:t>
            </a:r>
            <a:endParaRPr lang="hr-HR" dirty="0" smtClean="0">
              <a:solidFill>
                <a:schemeClr val="tx1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1370986" y="3173622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402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28. Biciklom ne smiješ sudjelovati u prometu na: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656784" cy="3145904"/>
          </a:xfrm>
        </p:spPr>
        <p:txBody>
          <a:bodyPr/>
          <a:lstStyle/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g</a:t>
            </a:r>
            <a:r>
              <a:rPr lang="hr-HR" dirty="0" smtClean="0">
                <a:solidFill>
                  <a:schemeClr val="tx1"/>
                </a:solidFill>
              </a:rPr>
              <a:t>radskim ulicama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a</a:t>
            </a:r>
            <a:r>
              <a:rPr lang="hr-HR" dirty="0" smtClean="0">
                <a:solidFill>
                  <a:schemeClr val="tx1"/>
                </a:solidFill>
              </a:rPr>
              <a:t>utocesti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b</a:t>
            </a:r>
            <a:r>
              <a:rPr lang="hr-HR" dirty="0" smtClean="0">
                <a:solidFill>
                  <a:schemeClr val="tx1"/>
                </a:solidFill>
              </a:rPr>
              <a:t>iciklističkim stazama i trakama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c</a:t>
            </a:r>
            <a:r>
              <a:rPr lang="hr-HR" dirty="0" smtClean="0">
                <a:solidFill>
                  <a:schemeClr val="tx1"/>
                </a:solidFill>
              </a:rPr>
              <a:t>esti namijenjenoj isključivo za promet motornih vozila</a:t>
            </a:r>
          </a:p>
        </p:txBody>
      </p:sp>
      <p:sp>
        <p:nvSpPr>
          <p:cNvPr id="5" name="Elipsa 4"/>
          <p:cNvSpPr/>
          <p:nvPr/>
        </p:nvSpPr>
        <p:spPr>
          <a:xfrm>
            <a:off x="1370986" y="314096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1370982" y="431664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371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2. Ako se kao pješak krećeš cestom izvan naselja, u pravilu kretat ćeš se: 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/>
          <a:lstStyle/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uz lijevi rub kolnika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uz desni rub kolnika</a:t>
            </a:r>
          </a:p>
        </p:txBody>
      </p:sp>
      <p:sp>
        <p:nvSpPr>
          <p:cNvPr id="4" name="Elipsa 3"/>
          <p:cNvSpPr/>
          <p:nvPr/>
        </p:nvSpPr>
        <p:spPr>
          <a:xfrm>
            <a:off x="1370990" y="2564010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09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29. Za vrijeme vožnje bicikla ne smiješ?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656784" cy="3145904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o</a:t>
            </a:r>
            <a:r>
              <a:rPr lang="hr-HR" dirty="0" smtClean="0">
                <a:solidFill>
                  <a:schemeClr val="tx1"/>
                </a:solidFill>
              </a:rPr>
              <a:t>kretom glave provjeravati iza sebe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s</a:t>
            </a:r>
            <a:r>
              <a:rPr lang="hr-HR" dirty="0" smtClean="0">
                <a:solidFill>
                  <a:schemeClr val="tx1"/>
                </a:solidFill>
              </a:rPr>
              <a:t>kidati obje ruke s upravljača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 err="1">
                <a:solidFill>
                  <a:schemeClr val="tx1"/>
                </a:solidFill>
              </a:rPr>
              <a:t>o</a:t>
            </a:r>
            <a:r>
              <a:rPr lang="hr-HR" dirty="0" err="1" smtClean="0">
                <a:solidFill>
                  <a:schemeClr val="tx1"/>
                </a:solidFill>
              </a:rPr>
              <a:t>dručenjem</a:t>
            </a:r>
            <a:r>
              <a:rPr lang="hr-HR" dirty="0" smtClean="0">
                <a:solidFill>
                  <a:schemeClr val="tx1"/>
                </a:solidFill>
              </a:rPr>
              <a:t> ruke najaviti svoju radnju biciklom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p</a:t>
            </a:r>
            <a:r>
              <a:rPr lang="hr-HR" dirty="0" smtClean="0">
                <a:solidFill>
                  <a:schemeClr val="tx1"/>
                </a:solidFill>
              </a:rPr>
              <a:t>ridržavati se za drugo vozilo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u</a:t>
            </a:r>
            <a:r>
              <a:rPr lang="hr-HR" dirty="0" smtClean="0">
                <a:solidFill>
                  <a:schemeClr val="tx1"/>
                </a:solidFill>
              </a:rPr>
              <a:t>grožavati druge sudionike u prometu</a:t>
            </a:r>
          </a:p>
        </p:txBody>
      </p:sp>
      <p:sp>
        <p:nvSpPr>
          <p:cNvPr id="5" name="Elipsa 4"/>
          <p:cNvSpPr/>
          <p:nvPr/>
        </p:nvSpPr>
        <p:spPr>
          <a:xfrm>
            <a:off x="1370986" y="2988560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1370982" y="437107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/>
          <p:cNvSpPr/>
          <p:nvPr/>
        </p:nvSpPr>
        <p:spPr>
          <a:xfrm>
            <a:off x="1392750" y="491537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75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635080" cy="1162050"/>
          </a:xfrm>
        </p:spPr>
        <p:txBody>
          <a:bodyPr/>
          <a:lstStyle/>
          <a:p>
            <a:r>
              <a:rPr lang="hr-HR" dirty="0" smtClean="0"/>
              <a:t>30. Nakon kojih prometnih znakova možeš nastaviti kretanje kao pješak gurajući bicikl?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28923"/>
            <a:ext cx="5266209" cy="1665066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355976" y="3933056"/>
            <a:ext cx="432048" cy="176105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hr-HR" sz="2000" dirty="0" smtClean="0"/>
              <a:t> </a:t>
            </a:r>
          </a:p>
          <a:p>
            <a:pPr marL="342900" indent="-342900">
              <a:buFont typeface="+mj-lt"/>
              <a:buAutoNum type="alphaLcParenR"/>
            </a:pPr>
            <a:r>
              <a:rPr lang="hr-HR" sz="2000" dirty="0"/>
              <a:t> </a:t>
            </a:r>
            <a:endParaRPr lang="hr-HR" sz="2000" dirty="0" smtClean="0"/>
          </a:p>
          <a:p>
            <a:pPr marL="342900" indent="-342900">
              <a:buFont typeface="+mj-lt"/>
              <a:buAutoNum type="alphaLcParenR"/>
            </a:pPr>
            <a:r>
              <a:rPr lang="hr-HR" sz="2000" dirty="0"/>
              <a:t> </a:t>
            </a:r>
            <a:endParaRPr lang="hr-HR" sz="2000" dirty="0" smtClean="0"/>
          </a:p>
          <a:p>
            <a:pPr marL="342900" indent="-342900">
              <a:buFont typeface="+mj-lt"/>
              <a:buAutoNum type="alphaLcParenR"/>
            </a:pPr>
            <a:r>
              <a:rPr lang="hr-HR" sz="2000" dirty="0"/>
              <a:t> </a:t>
            </a:r>
            <a:endParaRPr lang="hr-HR" sz="2000" dirty="0" smtClean="0"/>
          </a:p>
        </p:txBody>
      </p:sp>
      <p:sp>
        <p:nvSpPr>
          <p:cNvPr id="6" name="Elipsa 5"/>
          <p:cNvSpPr/>
          <p:nvPr/>
        </p:nvSpPr>
        <p:spPr>
          <a:xfrm>
            <a:off x="4395326" y="4009189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/>
          <p:cNvSpPr/>
          <p:nvPr/>
        </p:nvSpPr>
        <p:spPr>
          <a:xfrm>
            <a:off x="4395326" y="510695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78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31. Biciklističke staze ili trake namijenjene su za kretanje: 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656784" cy="3145904"/>
          </a:xfrm>
        </p:spPr>
        <p:txBody>
          <a:bodyPr/>
          <a:lstStyle/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pješaka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motociklista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bicikla</a:t>
            </a:r>
          </a:p>
        </p:txBody>
      </p:sp>
      <p:sp>
        <p:nvSpPr>
          <p:cNvPr id="5" name="Elipsa 4"/>
          <p:cNvSpPr/>
          <p:nvPr/>
        </p:nvSpPr>
        <p:spPr>
          <a:xfrm>
            <a:off x="1370986" y="373969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23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32. Na  biciklističkoj stazi ili traci namijenjenoj za dvostruki promet bicikla, svojim biciklom vozit ćete se: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656784" cy="3145904"/>
          </a:xfrm>
        </p:spPr>
        <p:txBody>
          <a:bodyPr/>
          <a:lstStyle/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d</a:t>
            </a:r>
            <a:r>
              <a:rPr lang="hr-HR" dirty="0" smtClean="0">
                <a:solidFill>
                  <a:schemeClr val="tx1"/>
                </a:solidFill>
              </a:rPr>
              <a:t>esnom stranom u smjeru kretanja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l</a:t>
            </a:r>
            <a:r>
              <a:rPr lang="hr-HR" dirty="0" smtClean="0">
                <a:solidFill>
                  <a:schemeClr val="tx1"/>
                </a:solidFill>
              </a:rPr>
              <a:t>ijevom stranom u smjeru kretanja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s</a:t>
            </a:r>
            <a:r>
              <a:rPr lang="hr-HR" dirty="0" smtClean="0">
                <a:solidFill>
                  <a:schemeClr val="tx1"/>
                </a:solidFill>
              </a:rPr>
              <a:t>redinom biciklističke staze ili trake</a:t>
            </a:r>
          </a:p>
        </p:txBody>
      </p:sp>
      <p:sp>
        <p:nvSpPr>
          <p:cNvPr id="5" name="Elipsa 4"/>
          <p:cNvSpPr/>
          <p:nvPr/>
        </p:nvSpPr>
        <p:spPr>
          <a:xfrm>
            <a:off x="1370986" y="2574892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52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33. Prije obavljanje neke radnje biciklom u prometu moraš provjeriti uvjete u prometu da bi se: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656784" cy="3145904"/>
          </a:xfrm>
        </p:spPr>
        <p:txBody>
          <a:bodyPr/>
          <a:lstStyle/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r</a:t>
            </a:r>
            <a:r>
              <a:rPr lang="hr-HR" dirty="0" smtClean="0">
                <a:solidFill>
                  <a:schemeClr val="tx1"/>
                </a:solidFill>
              </a:rPr>
              <a:t>adnja izvela na siguran način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radnja izvela uz što veću brzinu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radnja obavila bez ometanja drugih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radnjom izbjeglo crveno svjetlo na semaforu</a:t>
            </a:r>
          </a:p>
        </p:txBody>
      </p:sp>
      <p:sp>
        <p:nvSpPr>
          <p:cNvPr id="5" name="Elipsa 4"/>
          <p:cNvSpPr/>
          <p:nvPr/>
        </p:nvSpPr>
        <p:spPr>
          <a:xfrm>
            <a:off x="1370986" y="2574892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1360096" y="371791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756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34. Da se biciklom uključiš u promet na cesti moraš prijeći nogostup. Nogostup ćeš prijeći: 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656784" cy="3145904"/>
          </a:xfrm>
        </p:spPr>
        <p:txBody>
          <a:bodyPr/>
          <a:lstStyle/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vozeći bicikl između pješaka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hodajući i gurajući bicikl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v</a:t>
            </a:r>
            <a:r>
              <a:rPr lang="hr-HR" dirty="0" smtClean="0">
                <a:solidFill>
                  <a:schemeClr val="tx1"/>
                </a:solidFill>
              </a:rPr>
              <a:t>ozeći bicikl što većom brzinom</a:t>
            </a:r>
          </a:p>
        </p:txBody>
      </p:sp>
      <p:sp>
        <p:nvSpPr>
          <p:cNvPr id="5" name="Elipsa 4"/>
          <p:cNvSpPr/>
          <p:nvPr/>
        </p:nvSpPr>
        <p:spPr>
          <a:xfrm>
            <a:off x="1370986" y="313007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642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35. Koji je redoslijed radnji prije uključivanja u promet: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656784" cy="3145904"/>
          </a:xfrm>
        </p:spPr>
        <p:txBody>
          <a:bodyPr>
            <a:normAutofit lnSpcReduction="10000"/>
          </a:bodyPr>
          <a:lstStyle/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p</a:t>
            </a:r>
            <a:r>
              <a:rPr lang="hr-HR" dirty="0" smtClean="0">
                <a:solidFill>
                  <a:schemeClr val="tx1"/>
                </a:solidFill>
              </a:rPr>
              <a:t>rovjera preko ramena pa najava </a:t>
            </a:r>
            <a:r>
              <a:rPr lang="hr-HR" dirty="0" err="1" smtClean="0">
                <a:solidFill>
                  <a:schemeClr val="tx1"/>
                </a:solidFill>
              </a:rPr>
              <a:t>odručenjem</a:t>
            </a:r>
            <a:r>
              <a:rPr lang="hr-HR" dirty="0" smtClean="0">
                <a:solidFill>
                  <a:schemeClr val="tx1"/>
                </a:solidFill>
              </a:rPr>
              <a:t> ruke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 err="1" smtClean="0">
                <a:solidFill>
                  <a:schemeClr val="tx1"/>
                </a:solidFill>
              </a:rPr>
              <a:t>odručenje</a:t>
            </a:r>
            <a:r>
              <a:rPr lang="hr-HR" dirty="0" smtClean="0">
                <a:solidFill>
                  <a:schemeClr val="tx1"/>
                </a:solidFill>
              </a:rPr>
              <a:t> ruke pa provjera preko ramena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p</a:t>
            </a:r>
            <a:r>
              <a:rPr lang="hr-HR" dirty="0" smtClean="0">
                <a:solidFill>
                  <a:schemeClr val="tx1"/>
                </a:solidFill>
              </a:rPr>
              <a:t>rovjera preko ramena i bez najave uključivanje u promet</a:t>
            </a:r>
          </a:p>
        </p:txBody>
      </p:sp>
      <p:sp>
        <p:nvSpPr>
          <p:cNvPr id="5" name="Elipsa 4"/>
          <p:cNvSpPr/>
          <p:nvPr/>
        </p:nvSpPr>
        <p:spPr>
          <a:xfrm>
            <a:off x="1370986" y="253134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936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36. Vozeći bicikl u prometu zabranjeno ti je: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656784" cy="3145904"/>
          </a:xfrm>
        </p:spPr>
        <p:txBody>
          <a:bodyPr>
            <a:normAutofit lnSpcReduction="10000"/>
          </a:bodyPr>
          <a:lstStyle/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skretanje ulijevo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voziti po pravcu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k</a:t>
            </a:r>
            <a:r>
              <a:rPr lang="hr-HR" dirty="0" smtClean="0">
                <a:solidFill>
                  <a:schemeClr val="tx1"/>
                </a:solidFill>
              </a:rPr>
              <a:t>rivudanje cestom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s</a:t>
            </a:r>
            <a:r>
              <a:rPr lang="hr-HR" dirty="0" smtClean="0">
                <a:solidFill>
                  <a:schemeClr val="tx1"/>
                </a:solidFill>
              </a:rPr>
              <a:t>lalom vožnja između vozila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prestrojavanje iz jedne u drugu prometnu traku</a:t>
            </a:r>
          </a:p>
          <a:p>
            <a:pPr marL="514350" indent="-514350" algn="l">
              <a:buFont typeface="+mj-lt"/>
              <a:buAutoNum type="alphaLcParenR"/>
            </a:pPr>
            <a:endParaRPr lang="hr-HR" dirty="0" smtClean="0">
              <a:solidFill>
                <a:schemeClr val="tx1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1370986" y="357640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1392754" y="410981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936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37. Ako  prometom  upravlja policajac, njegovi znakovi: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656784" cy="3145904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i</a:t>
            </a:r>
            <a:r>
              <a:rPr lang="hr-HR" dirty="0" smtClean="0">
                <a:solidFill>
                  <a:schemeClr val="tx1"/>
                </a:solidFill>
              </a:rPr>
              <a:t>sključuju značenje svjetala u prometu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i</a:t>
            </a:r>
            <a:r>
              <a:rPr lang="hr-HR" dirty="0" smtClean="0">
                <a:solidFill>
                  <a:schemeClr val="tx1"/>
                </a:solidFill>
              </a:rPr>
              <a:t>sključuju značenje prometnih znakova postavljenih na raskrižju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i</a:t>
            </a:r>
            <a:r>
              <a:rPr lang="hr-HR" dirty="0" smtClean="0">
                <a:solidFill>
                  <a:schemeClr val="tx1"/>
                </a:solidFill>
              </a:rPr>
              <a:t>sključuju pravila prednosti prolaska</a:t>
            </a:r>
          </a:p>
        </p:txBody>
      </p:sp>
      <p:sp>
        <p:nvSpPr>
          <p:cNvPr id="5" name="Elipsa 4"/>
          <p:cNvSpPr/>
          <p:nvPr/>
        </p:nvSpPr>
        <p:spPr>
          <a:xfrm>
            <a:off x="1370986" y="2574892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1392754" y="3630830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/>
          <p:cNvSpPr/>
          <p:nvPr/>
        </p:nvSpPr>
        <p:spPr>
          <a:xfrm>
            <a:off x="1381864" y="4719426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605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71184" cy="1162050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38. Približavaš se raskrižju kao na slici. Kako ćeš postupiti?</a:t>
            </a:r>
            <a:endParaRPr lang="hr-HR" sz="2800" b="1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39336"/>
            <a:ext cx="3531213" cy="249555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043608" y="4719426"/>
            <a:ext cx="7200800" cy="158989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hr-HR" sz="2600" dirty="0"/>
              <a:t>zaustaviti bicikl zbog upaljenog crvenog svjetla na semaforu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600" dirty="0" smtClean="0"/>
              <a:t>zaustaviti </a:t>
            </a:r>
            <a:r>
              <a:rPr lang="hr-HR" sz="2600" dirty="0"/>
              <a:t>bicikl zbog prometnog znaka „STOP”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600" dirty="0" smtClean="0"/>
              <a:t>nastaviti </a:t>
            </a:r>
            <a:r>
              <a:rPr lang="hr-HR" sz="2600" dirty="0"/>
              <a:t>vožnju jer mi to </a:t>
            </a:r>
            <a:r>
              <a:rPr lang="hr-HR" sz="2600" dirty="0" err="1"/>
              <a:t>dupušta</a:t>
            </a:r>
            <a:r>
              <a:rPr lang="hr-HR" sz="2600" dirty="0"/>
              <a:t> položaj policajca na raskrižju </a:t>
            </a:r>
          </a:p>
          <a:p>
            <a:endParaRPr lang="hr-HR" dirty="0"/>
          </a:p>
        </p:txBody>
      </p:sp>
      <p:sp>
        <p:nvSpPr>
          <p:cNvPr id="5" name="Elipsa 4"/>
          <p:cNvSpPr/>
          <p:nvPr/>
        </p:nvSpPr>
        <p:spPr>
          <a:xfrm>
            <a:off x="1048790" y="5661248"/>
            <a:ext cx="350052" cy="350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22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3. Ako se sa svojim prijateljima krećeš cestom izvan naselja, kretat ćete se: 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/>
          <a:lstStyle/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j</a:t>
            </a:r>
            <a:r>
              <a:rPr lang="hr-HR" dirty="0" smtClean="0">
                <a:solidFill>
                  <a:schemeClr val="tx1"/>
                </a:solidFill>
              </a:rPr>
              <a:t>edan pored drugoga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j</a:t>
            </a:r>
            <a:r>
              <a:rPr lang="hr-HR" dirty="0" smtClean="0">
                <a:solidFill>
                  <a:schemeClr val="tx1"/>
                </a:solidFill>
              </a:rPr>
              <a:t>edan iza drugoga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n</a:t>
            </a:r>
            <a:r>
              <a:rPr lang="hr-HR" dirty="0" smtClean="0">
                <a:solidFill>
                  <a:schemeClr val="tx1"/>
                </a:solidFill>
              </a:rPr>
              <a:t>ajviše po troje u jednom redu</a:t>
            </a:r>
          </a:p>
        </p:txBody>
      </p:sp>
      <p:sp>
        <p:nvSpPr>
          <p:cNvPr id="4" name="Elipsa 3"/>
          <p:cNvSpPr/>
          <p:nvPr/>
        </p:nvSpPr>
        <p:spPr>
          <a:xfrm>
            <a:off x="1370990" y="315185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620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39. Žuto treptavo svjetlo na semaforu upozorava te na: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0986" y="2420888"/>
            <a:ext cx="6656784" cy="3145904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s</a:t>
            </a:r>
            <a:r>
              <a:rPr lang="hr-HR" dirty="0" smtClean="0">
                <a:solidFill>
                  <a:schemeClr val="tx1"/>
                </a:solidFill>
              </a:rPr>
              <a:t>koru pojavu crvenog svjetla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smtClean="0">
                <a:solidFill>
                  <a:schemeClr val="tx1"/>
                </a:solidFill>
              </a:rPr>
              <a:t>povećani oprez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z</a:t>
            </a:r>
            <a:r>
              <a:rPr lang="hr-HR" dirty="0" smtClean="0">
                <a:solidFill>
                  <a:schemeClr val="tx1"/>
                </a:solidFill>
              </a:rPr>
              <a:t>abranu prolaska kroz raskrižje</a:t>
            </a:r>
          </a:p>
        </p:txBody>
      </p:sp>
      <p:sp>
        <p:nvSpPr>
          <p:cNvPr id="5" name="Elipsa 4"/>
          <p:cNvSpPr/>
          <p:nvPr/>
        </p:nvSpPr>
        <p:spPr>
          <a:xfrm>
            <a:off x="1370986" y="3064762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30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40. Žuto svijetlo upaljeno istovremeno sa crvenim svijetlom  najavljuje 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0986" y="2420888"/>
            <a:ext cx="6656784" cy="3145904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s</a:t>
            </a:r>
            <a:r>
              <a:rPr lang="hr-HR" dirty="0" smtClean="0">
                <a:solidFill>
                  <a:schemeClr val="tx1"/>
                </a:solidFill>
              </a:rPr>
              <a:t>koru pojavu zelenog svjetla i prestanak zabrane prolaska kroz raskrižje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s</a:t>
            </a:r>
            <a:r>
              <a:rPr lang="hr-HR" dirty="0" smtClean="0">
                <a:solidFill>
                  <a:schemeClr val="tx1"/>
                </a:solidFill>
              </a:rPr>
              <a:t>koro paljenje crvenog svjetla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s</a:t>
            </a:r>
            <a:r>
              <a:rPr lang="hr-HR" dirty="0" smtClean="0">
                <a:solidFill>
                  <a:schemeClr val="tx1"/>
                </a:solidFill>
              </a:rPr>
              <a:t>lobodan prolazak kroz raskrižje</a:t>
            </a:r>
          </a:p>
          <a:p>
            <a:pPr marL="514350" indent="-514350" algn="l">
              <a:buFont typeface="+mj-lt"/>
              <a:buAutoNum type="alphaLcParenR"/>
            </a:pPr>
            <a:endParaRPr lang="hr-HR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lphaLcParenR"/>
            </a:pPr>
            <a:endParaRPr lang="hr-HR" dirty="0" smtClean="0">
              <a:solidFill>
                <a:schemeClr val="tx1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1370986" y="2509576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110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71184" cy="1162050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41. Kako ćeš postupiti na raskrižju na kojem se nalazi prometna signalizacija kao na slici?</a:t>
            </a:r>
            <a:endParaRPr lang="hr-HR" sz="2800" b="1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043608" y="4719426"/>
            <a:ext cx="7200800" cy="158989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hr-HR" sz="2600" dirty="0" smtClean="0"/>
              <a:t>zaustaviti bicikl zbog znaka „STOP”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600" dirty="0"/>
              <a:t>n</a:t>
            </a:r>
            <a:r>
              <a:rPr lang="hr-HR" sz="2600" dirty="0" smtClean="0"/>
              <a:t>astaviti vožnju uz povećani oprez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600" dirty="0"/>
              <a:t>n</a:t>
            </a:r>
            <a:r>
              <a:rPr lang="hr-HR" sz="2600" dirty="0" smtClean="0"/>
              <a:t>astaviti vožnju skretanjem ulijevo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600" dirty="0"/>
              <a:t>n</a:t>
            </a:r>
            <a:r>
              <a:rPr lang="hr-HR" sz="2600" dirty="0" smtClean="0"/>
              <a:t>astaviti vožnju ravno ili skretati udesno</a:t>
            </a:r>
            <a:endParaRPr lang="hr-HR" dirty="0"/>
          </a:p>
        </p:txBody>
      </p:sp>
      <p:sp>
        <p:nvSpPr>
          <p:cNvPr id="5" name="Elipsa 4"/>
          <p:cNvSpPr/>
          <p:nvPr/>
        </p:nvSpPr>
        <p:spPr>
          <a:xfrm>
            <a:off x="1048790" y="5106062"/>
            <a:ext cx="350052" cy="350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72816"/>
            <a:ext cx="1165671" cy="2726370"/>
          </a:xfrm>
        </p:spPr>
      </p:pic>
      <p:sp>
        <p:nvSpPr>
          <p:cNvPr id="8" name="Elipsa 7"/>
          <p:cNvSpPr/>
          <p:nvPr/>
        </p:nvSpPr>
        <p:spPr>
          <a:xfrm>
            <a:off x="1092330" y="5813648"/>
            <a:ext cx="350052" cy="350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910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571184" cy="670396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42. Kako ćeš postupiti u situaciji kao na slici?</a:t>
            </a:r>
            <a:endParaRPr lang="hr-HR" sz="2800" b="1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043608" y="4719426"/>
            <a:ext cx="7200800" cy="158989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hr-HR" sz="2600" dirty="0"/>
              <a:t>p</a:t>
            </a:r>
            <a:r>
              <a:rPr lang="hr-HR" sz="2600" dirty="0" smtClean="0"/>
              <a:t>ropustiti vozilo koje dolazi s desne strane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600" dirty="0"/>
              <a:t>p</a:t>
            </a:r>
            <a:r>
              <a:rPr lang="hr-HR" sz="2600" dirty="0" smtClean="0"/>
              <a:t>ropustiti vozilo koje mi dolazi ususret i zadržava smjer kretanje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600" dirty="0"/>
              <a:t>v</a:t>
            </a:r>
            <a:r>
              <a:rPr lang="hr-HR" sz="2600" dirty="0" smtClean="0"/>
              <a:t>oziti prije oba osobna automobila</a:t>
            </a:r>
          </a:p>
        </p:txBody>
      </p:sp>
      <p:sp>
        <p:nvSpPr>
          <p:cNvPr id="5" name="Elipsa 4"/>
          <p:cNvSpPr/>
          <p:nvPr/>
        </p:nvSpPr>
        <p:spPr>
          <a:xfrm>
            <a:off x="1048790" y="5878968"/>
            <a:ext cx="426866" cy="4268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28800"/>
            <a:ext cx="4319662" cy="2870084"/>
          </a:xfrm>
        </p:spPr>
      </p:pic>
    </p:spTree>
    <p:extLst>
      <p:ext uri="{BB962C8B-B14F-4D97-AF65-F5344CB8AC3E}">
        <p14:creationId xmlns:p14="http://schemas.microsoft.com/office/powerpoint/2010/main" val="240925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571184" cy="814412"/>
          </a:xfrm>
        </p:spPr>
        <p:txBody>
          <a:bodyPr>
            <a:normAutofit fontScale="90000"/>
          </a:bodyPr>
          <a:lstStyle/>
          <a:p>
            <a:pPr algn="l"/>
            <a:r>
              <a:rPr lang="hr-HR" sz="2800" b="1" dirty="0" smtClean="0"/>
              <a:t>43. Koje ćeš sve radnje učiniti nailaskom na prometni znak kao na slici?</a:t>
            </a:r>
            <a:endParaRPr lang="hr-HR" sz="2800" b="1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99592" y="3718728"/>
            <a:ext cx="7632848" cy="251858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hr-HR" sz="2600" dirty="0"/>
              <a:t>u</a:t>
            </a:r>
            <a:r>
              <a:rPr lang="hr-HR" sz="2600" dirty="0" smtClean="0"/>
              <a:t>sporiti vožnju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600" dirty="0" smtClean="0"/>
              <a:t>obvezno se zaustaviti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600" dirty="0"/>
              <a:t>s</a:t>
            </a:r>
            <a:r>
              <a:rPr lang="hr-HR" sz="2600" dirty="0" smtClean="0"/>
              <a:t>pustiti jednu nogu na kolnik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600" dirty="0"/>
              <a:t>p</a:t>
            </a:r>
            <a:r>
              <a:rPr lang="hr-HR" sz="2600" dirty="0" smtClean="0"/>
              <a:t>ropustiti sva vozila koje se kreću cestom na koju se uključuješ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600" dirty="0"/>
              <a:t>p</a:t>
            </a:r>
            <a:r>
              <a:rPr lang="hr-HR" sz="2600" dirty="0" smtClean="0"/>
              <a:t>ropustiti isključivo vozila koja ti nailaze s tvoje desne strane</a:t>
            </a:r>
          </a:p>
        </p:txBody>
      </p:sp>
      <p:sp>
        <p:nvSpPr>
          <p:cNvPr id="5" name="Elipsa 4"/>
          <p:cNvSpPr/>
          <p:nvPr/>
        </p:nvSpPr>
        <p:spPr>
          <a:xfrm>
            <a:off x="919236" y="3746206"/>
            <a:ext cx="358344" cy="358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28800"/>
            <a:ext cx="1866900" cy="1905000"/>
          </a:xfrm>
        </p:spPr>
      </p:pic>
      <p:sp>
        <p:nvSpPr>
          <p:cNvPr id="8" name="Elipsa 7"/>
          <p:cNvSpPr/>
          <p:nvPr/>
        </p:nvSpPr>
        <p:spPr>
          <a:xfrm>
            <a:off x="919236" y="4104550"/>
            <a:ext cx="358344" cy="358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/>
          <p:cNvSpPr/>
          <p:nvPr/>
        </p:nvSpPr>
        <p:spPr>
          <a:xfrm>
            <a:off x="919236" y="4436122"/>
            <a:ext cx="358344" cy="358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/>
          <p:cNvSpPr/>
          <p:nvPr/>
        </p:nvSpPr>
        <p:spPr>
          <a:xfrm>
            <a:off x="930118" y="4844794"/>
            <a:ext cx="358344" cy="358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510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571184" cy="814412"/>
          </a:xfrm>
        </p:spPr>
        <p:txBody>
          <a:bodyPr>
            <a:normAutofit fontScale="90000"/>
          </a:bodyPr>
          <a:lstStyle/>
          <a:p>
            <a:pPr algn="l"/>
            <a:r>
              <a:rPr lang="hr-HR" sz="2800" b="1" dirty="0" smtClean="0"/>
              <a:t>44. Na što te upozorava prometni znak kao na slici?</a:t>
            </a:r>
            <a:endParaRPr lang="hr-HR" sz="2800" b="1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99592" y="3718728"/>
            <a:ext cx="7632848" cy="25185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hr-HR" sz="2600" dirty="0"/>
              <a:t>d</a:t>
            </a:r>
            <a:r>
              <a:rPr lang="hr-HR" sz="2600" dirty="0" smtClean="0"/>
              <a:t>a voziš cestom s pravom prednosti prolaska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600" dirty="0"/>
              <a:t> </a:t>
            </a:r>
            <a:r>
              <a:rPr lang="hr-HR" sz="2600" dirty="0" smtClean="0"/>
              <a:t>da nailaziš na cestu s pravom prednosti prolaska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600" dirty="0" smtClean="0"/>
              <a:t>na obvezu propuštanja svih vozila koja se kreću cestom na koju se uključuješ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600" dirty="0"/>
              <a:t>n</a:t>
            </a:r>
            <a:r>
              <a:rPr lang="hr-HR" sz="2600" dirty="0" smtClean="0"/>
              <a:t>a obvezno zaustavljanje</a:t>
            </a:r>
          </a:p>
        </p:txBody>
      </p:sp>
      <p:sp>
        <p:nvSpPr>
          <p:cNvPr id="5" name="Elipsa 4"/>
          <p:cNvSpPr/>
          <p:nvPr/>
        </p:nvSpPr>
        <p:spPr>
          <a:xfrm>
            <a:off x="919236" y="4279620"/>
            <a:ext cx="358344" cy="358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/>
          <p:cNvSpPr/>
          <p:nvPr/>
        </p:nvSpPr>
        <p:spPr>
          <a:xfrm>
            <a:off x="919236" y="4762702"/>
            <a:ext cx="358344" cy="358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40768"/>
            <a:ext cx="2088232" cy="1848869"/>
          </a:xfrm>
        </p:spPr>
      </p:pic>
    </p:spTree>
    <p:extLst>
      <p:ext uri="{BB962C8B-B14F-4D97-AF65-F5344CB8AC3E}">
        <p14:creationId xmlns:p14="http://schemas.microsoft.com/office/powerpoint/2010/main" val="92211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571184" cy="814412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45. Kako ćeš postupiti u situaciji kao na slici?</a:t>
            </a:r>
            <a:endParaRPr lang="hr-HR" sz="2800" b="1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99592" y="4458792"/>
            <a:ext cx="7632848" cy="177852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hr-HR" sz="2600" dirty="0" smtClean="0"/>
              <a:t>Voziti prvi kroz raskrižja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600" dirty="0" smtClean="0"/>
              <a:t>Voziti zadnji kroz raskrižja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600" dirty="0" smtClean="0"/>
              <a:t>Propustiti oba osobna automobila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600" dirty="0" smtClean="0"/>
              <a:t>Voziti prije plavog osobnog automobila</a:t>
            </a:r>
          </a:p>
        </p:txBody>
      </p:sp>
      <p:sp>
        <p:nvSpPr>
          <p:cNvPr id="5" name="Elipsa 4"/>
          <p:cNvSpPr/>
          <p:nvPr/>
        </p:nvSpPr>
        <p:spPr>
          <a:xfrm>
            <a:off x="919236" y="4932780"/>
            <a:ext cx="358344" cy="358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/>
          <p:cNvSpPr/>
          <p:nvPr/>
        </p:nvSpPr>
        <p:spPr>
          <a:xfrm>
            <a:off x="919236" y="5383204"/>
            <a:ext cx="358344" cy="358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4175646" cy="2805876"/>
          </a:xfrm>
        </p:spPr>
      </p:pic>
    </p:spTree>
    <p:extLst>
      <p:ext uri="{BB962C8B-B14F-4D97-AF65-F5344CB8AC3E}">
        <p14:creationId xmlns:p14="http://schemas.microsoft.com/office/powerpoint/2010/main" val="195990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571184" cy="814412"/>
          </a:xfrm>
        </p:spPr>
        <p:txBody>
          <a:bodyPr>
            <a:normAutofit fontScale="90000"/>
          </a:bodyPr>
          <a:lstStyle/>
          <a:p>
            <a:pPr algn="l"/>
            <a:r>
              <a:rPr lang="hr-HR" sz="2800" b="1" dirty="0" smtClean="0"/>
              <a:t>46. Približavaš se raskrižju kao na slici. Kako ćeš postupiti?</a:t>
            </a:r>
            <a:endParaRPr lang="hr-HR" sz="2800" b="1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99592" y="4458792"/>
            <a:ext cx="7632848" cy="17785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hr-HR" sz="2600" dirty="0"/>
              <a:t>v</a:t>
            </a:r>
            <a:r>
              <a:rPr lang="hr-HR" sz="2600" dirty="0" smtClean="0"/>
              <a:t>oziti prvi kroz raskrižje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600" dirty="0"/>
              <a:t>v</a:t>
            </a:r>
            <a:r>
              <a:rPr lang="hr-HR" sz="2600" dirty="0" smtClean="0"/>
              <a:t>oziti zadnji kroz raskrižje</a:t>
            </a:r>
          </a:p>
        </p:txBody>
      </p:sp>
      <p:sp>
        <p:nvSpPr>
          <p:cNvPr id="5" name="Elipsa 4"/>
          <p:cNvSpPr/>
          <p:nvPr/>
        </p:nvSpPr>
        <p:spPr>
          <a:xfrm>
            <a:off x="919236" y="5019868"/>
            <a:ext cx="358344" cy="358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40768"/>
            <a:ext cx="3815606" cy="2654262"/>
          </a:xfrm>
        </p:spPr>
      </p:pic>
    </p:spTree>
    <p:extLst>
      <p:ext uri="{BB962C8B-B14F-4D97-AF65-F5344CB8AC3E}">
        <p14:creationId xmlns:p14="http://schemas.microsoft.com/office/powerpoint/2010/main" val="56198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571184" cy="814412"/>
          </a:xfrm>
        </p:spPr>
        <p:txBody>
          <a:bodyPr>
            <a:normAutofit fontScale="90000"/>
          </a:bodyPr>
          <a:lstStyle/>
          <a:p>
            <a:pPr algn="l"/>
            <a:r>
              <a:rPr lang="hr-HR" sz="2800" b="1" dirty="0" smtClean="0"/>
              <a:t>47. Približavaš se raskrižju kao na slici. Kako ćeš postupiti?</a:t>
            </a:r>
            <a:endParaRPr lang="hr-HR" sz="2800" b="1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99592" y="4458792"/>
            <a:ext cx="7632848" cy="17785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hr-HR" sz="2600" dirty="0"/>
              <a:t>v</a:t>
            </a:r>
            <a:r>
              <a:rPr lang="hr-HR" sz="2600" dirty="0" smtClean="0"/>
              <a:t>oziti prije vozila policije jer vozim ulicom s pravom prednosti prolaska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600" dirty="0"/>
              <a:t>p</a:t>
            </a:r>
            <a:r>
              <a:rPr lang="hr-HR" sz="2600" dirty="0" smtClean="0"/>
              <a:t>ropustiti vozilo policije</a:t>
            </a:r>
          </a:p>
        </p:txBody>
      </p:sp>
      <p:sp>
        <p:nvSpPr>
          <p:cNvPr id="5" name="Elipsa 4"/>
          <p:cNvSpPr/>
          <p:nvPr/>
        </p:nvSpPr>
        <p:spPr>
          <a:xfrm>
            <a:off x="919236" y="5400878"/>
            <a:ext cx="358344" cy="358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52736"/>
            <a:ext cx="4391670" cy="3158512"/>
          </a:xfrm>
        </p:spPr>
      </p:pic>
    </p:spTree>
    <p:extLst>
      <p:ext uri="{BB962C8B-B14F-4D97-AF65-F5344CB8AC3E}">
        <p14:creationId xmlns:p14="http://schemas.microsoft.com/office/powerpoint/2010/main" val="204139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48. Prije skretanja udesno obvezno se moraš kretati: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0986" y="2420888"/>
            <a:ext cx="6656784" cy="3145904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u</a:t>
            </a:r>
            <a:r>
              <a:rPr lang="hr-HR" dirty="0" smtClean="0">
                <a:solidFill>
                  <a:schemeClr val="tx1"/>
                </a:solidFill>
              </a:rPr>
              <a:t>z središnju razdjelnu crtu na kolniku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s</a:t>
            </a:r>
            <a:r>
              <a:rPr lang="hr-HR" dirty="0" smtClean="0">
                <a:solidFill>
                  <a:schemeClr val="tx1"/>
                </a:solidFill>
              </a:rPr>
              <a:t>redinom prometne trake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u</a:t>
            </a:r>
            <a:r>
              <a:rPr lang="hr-HR" dirty="0" smtClean="0">
                <a:solidFill>
                  <a:schemeClr val="tx1"/>
                </a:solidFill>
              </a:rPr>
              <a:t>z desni rub prometne trake</a:t>
            </a:r>
          </a:p>
        </p:txBody>
      </p:sp>
      <p:sp>
        <p:nvSpPr>
          <p:cNvPr id="5" name="Elipsa 4"/>
          <p:cNvSpPr/>
          <p:nvPr/>
        </p:nvSpPr>
        <p:spPr>
          <a:xfrm>
            <a:off x="1370986" y="4131590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680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4. Na mjestu gdje nema obilježenog pješačkog prijelaza kolnik ćeš kao pješak, uvijek prelaziti: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/>
          <a:lstStyle/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n</a:t>
            </a:r>
            <a:r>
              <a:rPr lang="hr-HR" dirty="0" smtClean="0">
                <a:solidFill>
                  <a:schemeClr val="tx1"/>
                </a:solidFill>
              </a:rPr>
              <a:t>ajduljim putem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n</a:t>
            </a:r>
            <a:r>
              <a:rPr lang="hr-HR" dirty="0" smtClean="0">
                <a:solidFill>
                  <a:schemeClr val="tx1"/>
                </a:solidFill>
              </a:rPr>
              <a:t>ajkraćim putem</a:t>
            </a:r>
          </a:p>
        </p:txBody>
      </p:sp>
      <p:sp>
        <p:nvSpPr>
          <p:cNvPr id="4" name="Elipsa 3"/>
          <p:cNvSpPr/>
          <p:nvPr/>
        </p:nvSpPr>
        <p:spPr>
          <a:xfrm>
            <a:off x="1370990" y="315185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255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49. Kada se u prometu na cesti sa svojim prijateljima voziš na biciklu, vozit ćete se: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0986" y="2420888"/>
            <a:ext cx="6656784" cy="3145904"/>
          </a:xfrm>
        </p:spPr>
        <p:txBody>
          <a:bodyPr>
            <a:normAutofit fontScale="92500"/>
          </a:bodyPr>
          <a:lstStyle/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s</a:t>
            </a:r>
            <a:r>
              <a:rPr lang="hr-HR" dirty="0" smtClean="0">
                <a:solidFill>
                  <a:schemeClr val="tx1"/>
                </a:solidFill>
              </a:rPr>
              <a:t>redinom prometne trake u smjeru kretanja jedan iza drugoga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d</a:t>
            </a:r>
            <a:r>
              <a:rPr lang="hr-HR" dirty="0" smtClean="0">
                <a:solidFill>
                  <a:schemeClr val="tx1"/>
                </a:solidFill>
              </a:rPr>
              <a:t>esnom stranom prometne trake u smjeru kretanja jedan pored drugoga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d</a:t>
            </a:r>
            <a:r>
              <a:rPr lang="hr-HR" dirty="0" smtClean="0">
                <a:solidFill>
                  <a:schemeClr val="tx1"/>
                </a:solidFill>
              </a:rPr>
              <a:t>esnom stranom prometne trake u smjeru kretanja jedan iza drugoga</a:t>
            </a:r>
          </a:p>
        </p:txBody>
      </p:sp>
      <p:sp>
        <p:nvSpPr>
          <p:cNvPr id="5" name="Elipsa 4"/>
          <p:cNvSpPr/>
          <p:nvPr/>
        </p:nvSpPr>
        <p:spPr>
          <a:xfrm>
            <a:off x="1370986" y="4534372"/>
            <a:ext cx="392702" cy="392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056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50. Na prijelazu ceste preko željezničke pruge obvezno moraš zaustaviti bicikl: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0986" y="2420888"/>
            <a:ext cx="6656784" cy="3145904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a</a:t>
            </a:r>
            <a:r>
              <a:rPr lang="hr-HR" dirty="0" smtClean="0">
                <a:solidFill>
                  <a:schemeClr val="tx1"/>
                </a:solidFill>
              </a:rPr>
              <a:t>ko se na svjetlosnom prometnom znaku naizmjenično pale crvena svjetla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a</a:t>
            </a:r>
            <a:r>
              <a:rPr lang="hr-HR" dirty="0" smtClean="0">
                <a:solidFill>
                  <a:schemeClr val="tx1"/>
                </a:solidFill>
              </a:rPr>
              <a:t>ko su se branici ili </a:t>
            </a:r>
            <a:r>
              <a:rPr lang="hr-HR" dirty="0" err="1" smtClean="0">
                <a:solidFill>
                  <a:schemeClr val="tx1"/>
                </a:solidFill>
              </a:rPr>
              <a:t>polubranici</a:t>
            </a:r>
            <a:r>
              <a:rPr lang="hr-HR" dirty="0" smtClean="0">
                <a:solidFill>
                  <a:schemeClr val="tx1"/>
                </a:solidFill>
              </a:rPr>
              <a:t> počeli spuštati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a</a:t>
            </a:r>
            <a:r>
              <a:rPr lang="hr-HR" dirty="0" smtClean="0">
                <a:solidFill>
                  <a:schemeClr val="tx1"/>
                </a:solidFill>
              </a:rPr>
              <a:t>ko je prijelaz ceste preko željezničke pruge nezaštićen </a:t>
            </a:r>
          </a:p>
        </p:txBody>
      </p:sp>
      <p:sp>
        <p:nvSpPr>
          <p:cNvPr id="5" name="Elipsa 4"/>
          <p:cNvSpPr/>
          <p:nvPr/>
        </p:nvSpPr>
        <p:spPr>
          <a:xfrm>
            <a:off x="1370986" y="2422488"/>
            <a:ext cx="392702" cy="392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1403640" y="3609058"/>
            <a:ext cx="392702" cy="392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/>
          <p:cNvSpPr/>
          <p:nvPr/>
        </p:nvSpPr>
        <p:spPr>
          <a:xfrm>
            <a:off x="1403636" y="4469048"/>
            <a:ext cx="392702" cy="392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104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571184" cy="814412"/>
          </a:xfrm>
        </p:spPr>
        <p:txBody>
          <a:bodyPr>
            <a:normAutofit fontScale="90000"/>
          </a:bodyPr>
          <a:lstStyle/>
          <a:p>
            <a:pPr algn="l"/>
            <a:r>
              <a:rPr lang="hr-HR" sz="2800" b="1" dirty="0" smtClean="0"/>
              <a:t>51. Koji ti od prometnih znakova daje prednost prolaska prilikom mimoilaženja s vozilom iz suprotnog smjera</a:t>
            </a:r>
            <a:endParaRPr lang="hr-HR" sz="2800" b="1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283968" y="4031740"/>
            <a:ext cx="576064" cy="17785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hr-HR" sz="2600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600" dirty="0"/>
              <a:t> </a:t>
            </a:r>
            <a:endParaRPr lang="hr-HR" sz="2600" dirty="0" smtClean="0"/>
          </a:p>
          <a:p>
            <a:pPr marL="514350" indent="-514350">
              <a:buFont typeface="+mj-lt"/>
              <a:buAutoNum type="alphaLcParenR"/>
            </a:pPr>
            <a:r>
              <a:rPr lang="hr-HR" sz="2600" dirty="0"/>
              <a:t> </a:t>
            </a:r>
            <a:endParaRPr lang="hr-HR" sz="2600" dirty="0" smtClean="0"/>
          </a:p>
        </p:txBody>
      </p:sp>
      <p:sp>
        <p:nvSpPr>
          <p:cNvPr id="5" name="Elipsa 4"/>
          <p:cNvSpPr/>
          <p:nvPr/>
        </p:nvSpPr>
        <p:spPr>
          <a:xfrm>
            <a:off x="4283968" y="4109730"/>
            <a:ext cx="358344" cy="358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00808"/>
            <a:ext cx="5111750" cy="1885667"/>
          </a:xfrm>
        </p:spPr>
      </p:pic>
    </p:spTree>
    <p:extLst>
      <p:ext uri="{BB962C8B-B14F-4D97-AF65-F5344CB8AC3E}">
        <p14:creationId xmlns:p14="http://schemas.microsoft.com/office/powerpoint/2010/main" val="163138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52. Prilikom obilaženja osobitu pozornost moraš obratiti na: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0986" y="2420888"/>
            <a:ext cx="6656784" cy="3145904"/>
          </a:xfrm>
        </p:spPr>
        <p:txBody>
          <a:bodyPr>
            <a:normAutofit lnSpcReduction="10000"/>
          </a:bodyPr>
          <a:lstStyle/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Bočni razmak od prepreke koju obilaziš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Brzinu vozila koje obilaziš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Vozila koja nailaze iz suprotnog smjera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Vozila koja se kreću iza tebe</a:t>
            </a:r>
          </a:p>
        </p:txBody>
      </p:sp>
      <p:sp>
        <p:nvSpPr>
          <p:cNvPr id="5" name="Elipsa 4"/>
          <p:cNvSpPr/>
          <p:nvPr/>
        </p:nvSpPr>
        <p:spPr>
          <a:xfrm>
            <a:off x="1370986" y="2476918"/>
            <a:ext cx="392702" cy="392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1403640" y="4011840"/>
            <a:ext cx="392702" cy="392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/>
          <p:cNvSpPr/>
          <p:nvPr/>
        </p:nvSpPr>
        <p:spPr>
          <a:xfrm>
            <a:off x="1403636" y="4980690"/>
            <a:ext cx="392702" cy="392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09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53. Kad pretječeš neko vozilo potrebno ti je: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0986" y="2420888"/>
            <a:ext cx="6656784" cy="3145904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Kraći put nego kod obilaženja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Duži put nego kod obilaženja</a:t>
            </a:r>
          </a:p>
        </p:txBody>
      </p:sp>
      <p:sp>
        <p:nvSpPr>
          <p:cNvPr id="5" name="Elipsa 4"/>
          <p:cNvSpPr/>
          <p:nvPr/>
        </p:nvSpPr>
        <p:spPr>
          <a:xfrm>
            <a:off x="1320750" y="3058070"/>
            <a:ext cx="536718" cy="5149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710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54. Svoj bicikl parkirat ćeš na: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0986" y="2420888"/>
            <a:ext cx="6656784" cy="3145904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obilježenom pješačkom prijelazu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n</a:t>
            </a:r>
            <a:r>
              <a:rPr lang="hr-HR" dirty="0" smtClean="0">
                <a:solidFill>
                  <a:schemeClr val="tx1"/>
                </a:solidFill>
              </a:rPr>
              <a:t>osačima za ostavljanje bicikla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Biciklističkoj stazi ili traci</a:t>
            </a:r>
          </a:p>
        </p:txBody>
      </p:sp>
      <p:sp>
        <p:nvSpPr>
          <p:cNvPr id="5" name="Elipsa 4"/>
          <p:cNvSpPr/>
          <p:nvPr/>
        </p:nvSpPr>
        <p:spPr>
          <a:xfrm>
            <a:off x="1320750" y="3058070"/>
            <a:ext cx="536718" cy="5149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439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55. Svjetla na biciklu moraju biti upaljena: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0986" y="2420888"/>
            <a:ext cx="6656784" cy="3145904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u</a:t>
            </a:r>
            <a:r>
              <a:rPr lang="hr-HR" dirty="0" smtClean="0">
                <a:solidFill>
                  <a:schemeClr val="tx1"/>
                </a:solidFill>
              </a:rPr>
              <a:t>vijek za vrijeme vožnje biciklom u prometu na cesti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z</a:t>
            </a:r>
            <a:r>
              <a:rPr lang="hr-HR" dirty="0" smtClean="0">
                <a:solidFill>
                  <a:schemeClr val="tx1"/>
                </a:solidFill>
              </a:rPr>
              <a:t>a vrijeme vožnje noću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z</a:t>
            </a:r>
            <a:r>
              <a:rPr lang="hr-HR" dirty="0" smtClean="0">
                <a:solidFill>
                  <a:schemeClr val="tx1"/>
                </a:solidFill>
              </a:rPr>
              <a:t>a vrijeme vožnje u uvjetima smanjene vidljivosti</a:t>
            </a:r>
          </a:p>
        </p:txBody>
      </p:sp>
      <p:sp>
        <p:nvSpPr>
          <p:cNvPr id="5" name="Elipsa 4"/>
          <p:cNvSpPr/>
          <p:nvPr/>
        </p:nvSpPr>
        <p:spPr>
          <a:xfrm>
            <a:off x="1320750" y="3580598"/>
            <a:ext cx="461665" cy="442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1386062" y="4179324"/>
            <a:ext cx="461665" cy="442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766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56. Vozeći bicikl, obilježenom pješačkom prijelazu moraš se približavati: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0986" y="2420888"/>
            <a:ext cx="6656784" cy="3145904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s</a:t>
            </a:r>
            <a:r>
              <a:rPr lang="hr-HR" dirty="0" smtClean="0">
                <a:solidFill>
                  <a:schemeClr val="tx1"/>
                </a:solidFill>
              </a:rPr>
              <a:t>manjenom brzinom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p</a:t>
            </a:r>
            <a:r>
              <a:rPr lang="hr-HR" dirty="0" smtClean="0">
                <a:solidFill>
                  <a:schemeClr val="tx1"/>
                </a:solidFill>
              </a:rPr>
              <a:t>ovećanom brzinom</a:t>
            </a:r>
          </a:p>
        </p:txBody>
      </p:sp>
      <p:sp>
        <p:nvSpPr>
          <p:cNvPr id="5" name="Elipsa 4"/>
          <p:cNvSpPr/>
          <p:nvPr/>
        </p:nvSpPr>
        <p:spPr>
          <a:xfrm>
            <a:off x="1364294" y="2524656"/>
            <a:ext cx="461665" cy="442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75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571184" cy="814412"/>
          </a:xfrm>
        </p:spPr>
        <p:txBody>
          <a:bodyPr>
            <a:normAutofit fontScale="90000"/>
          </a:bodyPr>
          <a:lstStyle/>
          <a:p>
            <a:pPr algn="l"/>
            <a:r>
              <a:rPr lang="hr-HR" sz="2800" b="1" dirty="0" smtClean="0"/>
              <a:t>57. Kako ćeš postupiti u situaciji kao na slici u skladu s načelima kulturnog ponašanja u prometu?</a:t>
            </a:r>
            <a:endParaRPr lang="hr-HR" sz="2800" b="1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259632" y="4031740"/>
            <a:ext cx="6840760" cy="177852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hr-HR" sz="2600" dirty="0" smtClean="0"/>
              <a:t>Uz povećanje brzine proći između pješaka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600" dirty="0" smtClean="0"/>
              <a:t>Smanjiti brzinu i omogućiti pješacima da prijeđu preko kolnika 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600" dirty="0" smtClean="0"/>
              <a:t>Smanjenom brzinom voziti između pješaka</a:t>
            </a:r>
          </a:p>
        </p:txBody>
      </p:sp>
      <p:sp>
        <p:nvSpPr>
          <p:cNvPr id="5" name="Elipsa 4"/>
          <p:cNvSpPr/>
          <p:nvPr/>
        </p:nvSpPr>
        <p:spPr>
          <a:xfrm>
            <a:off x="1277210" y="4478960"/>
            <a:ext cx="462208" cy="46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3599582" cy="2493898"/>
          </a:xfrm>
        </p:spPr>
      </p:pic>
    </p:spTree>
    <p:extLst>
      <p:ext uri="{BB962C8B-B14F-4D97-AF65-F5344CB8AC3E}">
        <p14:creationId xmlns:p14="http://schemas.microsoft.com/office/powerpoint/2010/main" val="378421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5. Kada prelaziš kolnik kao pješak, obvezno ćeš koristiti: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/>
          <a:lstStyle/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o</a:t>
            </a:r>
            <a:r>
              <a:rPr lang="hr-HR" dirty="0" smtClean="0">
                <a:solidFill>
                  <a:schemeClr val="tx1"/>
                </a:solidFill>
              </a:rPr>
              <a:t>bilježenu biciklističku stazu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o</a:t>
            </a:r>
            <a:r>
              <a:rPr lang="hr-HR" dirty="0" smtClean="0">
                <a:solidFill>
                  <a:schemeClr val="tx1"/>
                </a:solidFill>
              </a:rPr>
              <a:t>bilježenu prometnu traku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o</a:t>
            </a:r>
            <a:r>
              <a:rPr lang="hr-HR" dirty="0" smtClean="0">
                <a:solidFill>
                  <a:schemeClr val="tx1"/>
                </a:solidFill>
              </a:rPr>
              <a:t>bilježeni pješački prijelaz</a:t>
            </a:r>
          </a:p>
        </p:txBody>
      </p:sp>
      <p:sp>
        <p:nvSpPr>
          <p:cNvPr id="4" name="Elipsa 3"/>
          <p:cNvSpPr/>
          <p:nvPr/>
        </p:nvSpPr>
        <p:spPr>
          <a:xfrm>
            <a:off x="1370990" y="3728812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255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6. Na svom biciklu prevoziš teret smješten na nosaču tereta. Teret ne smije biti: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656784" cy="3145904"/>
          </a:xfrm>
        </p:spPr>
        <p:txBody>
          <a:bodyPr/>
          <a:lstStyle/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š</a:t>
            </a:r>
            <a:r>
              <a:rPr lang="hr-HR" dirty="0" smtClean="0">
                <a:solidFill>
                  <a:schemeClr val="tx1"/>
                </a:solidFill>
              </a:rPr>
              <a:t>iri od 80 cm sa svake strane bicikla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š</a:t>
            </a:r>
            <a:r>
              <a:rPr lang="hr-HR" dirty="0" smtClean="0">
                <a:solidFill>
                  <a:schemeClr val="tx1"/>
                </a:solidFill>
              </a:rPr>
              <a:t>iri od 50 cm sa svake strane bicikla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š</a:t>
            </a:r>
            <a:r>
              <a:rPr lang="hr-HR" dirty="0" smtClean="0">
                <a:solidFill>
                  <a:schemeClr val="tx1"/>
                </a:solidFill>
              </a:rPr>
              <a:t>iri od širine upravljača bicikla</a:t>
            </a:r>
          </a:p>
        </p:txBody>
      </p:sp>
      <p:sp>
        <p:nvSpPr>
          <p:cNvPr id="4" name="Elipsa 3"/>
          <p:cNvSpPr/>
          <p:nvPr/>
        </p:nvSpPr>
        <p:spPr>
          <a:xfrm>
            <a:off x="1370990" y="315185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255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7. U prometu na cesti smiješ vući prikolicu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656784" cy="3145904"/>
          </a:xfrm>
        </p:spPr>
        <p:txBody>
          <a:bodyPr/>
          <a:lstStyle/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n</a:t>
            </a:r>
            <a:r>
              <a:rPr lang="hr-HR" dirty="0" smtClean="0">
                <a:solidFill>
                  <a:schemeClr val="tx1"/>
                </a:solidFill>
              </a:rPr>
              <a:t>a dva kotača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n</a:t>
            </a:r>
            <a:r>
              <a:rPr lang="hr-HR" dirty="0" smtClean="0">
                <a:solidFill>
                  <a:schemeClr val="tx1"/>
                </a:solidFill>
              </a:rPr>
              <a:t>a četiri kotača</a:t>
            </a:r>
          </a:p>
        </p:txBody>
      </p:sp>
      <p:sp>
        <p:nvSpPr>
          <p:cNvPr id="4" name="Elipsa 3"/>
          <p:cNvSpPr/>
          <p:nvPr/>
        </p:nvSpPr>
        <p:spPr>
          <a:xfrm>
            <a:off x="1370990" y="2574896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831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47002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smtClean="0"/>
              <a:t>8. U prometu na cesti, prikolica koju vučeš svojim biciklom ne smije biti šira:</a:t>
            </a:r>
            <a:endParaRPr lang="hr-HR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656784" cy="3145904"/>
          </a:xfrm>
        </p:spPr>
        <p:txBody>
          <a:bodyPr/>
          <a:lstStyle/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o</a:t>
            </a:r>
            <a:r>
              <a:rPr lang="hr-HR" dirty="0" smtClean="0">
                <a:solidFill>
                  <a:schemeClr val="tx1"/>
                </a:solidFill>
              </a:rPr>
              <a:t>d 100 cm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 smtClean="0">
                <a:solidFill>
                  <a:schemeClr val="tx1"/>
                </a:solidFill>
              </a:rPr>
              <a:t>od 80 cm</a:t>
            </a:r>
          </a:p>
          <a:p>
            <a:pPr marL="514350" indent="-514350" algn="l">
              <a:buFont typeface="+mj-lt"/>
              <a:buAutoNum type="alphaLcParenR"/>
            </a:pPr>
            <a:r>
              <a:rPr lang="hr-HR" dirty="0">
                <a:solidFill>
                  <a:schemeClr val="tx1"/>
                </a:solidFill>
              </a:rPr>
              <a:t>o</a:t>
            </a:r>
            <a:r>
              <a:rPr lang="hr-HR" dirty="0" smtClean="0">
                <a:solidFill>
                  <a:schemeClr val="tx1"/>
                </a:solidFill>
              </a:rPr>
              <a:t>d 90 cm</a:t>
            </a:r>
          </a:p>
        </p:txBody>
      </p:sp>
      <p:sp>
        <p:nvSpPr>
          <p:cNvPr id="4" name="Elipsa 3"/>
          <p:cNvSpPr/>
          <p:nvPr/>
        </p:nvSpPr>
        <p:spPr>
          <a:xfrm>
            <a:off x="1370990" y="314096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172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1530</Words>
  <Application>Microsoft Office PowerPoint</Application>
  <PresentationFormat>Prikaz na zaslonu (4:3)</PresentationFormat>
  <Paragraphs>242</Paragraphs>
  <Slides>58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58</vt:i4>
      </vt:variant>
    </vt:vector>
  </HeadingPairs>
  <TitlesOfParts>
    <vt:vector size="59" baseType="lpstr">
      <vt:lpstr>Tema sustava Office</vt:lpstr>
      <vt:lpstr>ŠKOLA VOŽNJE</vt:lpstr>
      <vt:lpstr>1.  Za svoje kretanje kao pješak obvezno ćeš koristiti </vt:lpstr>
      <vt:lpstr>2. Ako se kao pješak krećeš cestom izvan naselja, u pravilu kretat ćeš se: </vt:lpstr>
      <vt:lpstr>3. Ako se sa svojim prijateljima krećeš cestom izvan naselja, kretat ćete se: </vt:lpstr>
      <vt:lpstr>4. Na mjestu gdje nema obilježenog pješačkog prijelaza kolnik ćeš kao pješak, uvijek prelaziti:</vt:lpstr>
      <vt:lpstr>5. Kada prelaziš kolnik kao pješak, obvezno ćeš koristiti:</vt:lpstr>
      <vt:lpstr>6. Na svom biciklu prevoziš teret smješten na nosaču tereta. Teret ne smije biti:</vt:lpstr>
      <vt:lpstr>7. U prometu na cesti smiješ vući prikolicu</vt:lpstr>
      <vt:lpstr>8. U prometu na cesti, prikolica koju vučeš svojim biciklom ne smije biti šira:</vt:lpstr>
      <vt:lpstr>9. Neispravan bicikl u prometu na cesti:</vt:lpstr>
      <vt:lpstr>10. Put kočenja tvog bicikla ovisi:</vt:lpstr>
      <vt:lpstr>11. Na biciklu uvijek mora biti ispravna</vt:lpstr>
      <vt:lpstr>12. Dovoljan razmak između tvog bicikla i vozila koje se kreće ispred tebe ovisi o:</vt:lpstr>
      <vt:lpstr>13. Razmak sa strane bitan je prilikom:</vt:lpstr>
      <vt:lpstr>14. Na koje opasnosti moraš računati u situaciji kao na slici?</vt:lpstr>
      <vt:lpstr>15. Na koje opasnosti moraš računati u situaciji kao na slici?</vt:lpstr>
      <vt:lpstr>16. Kako ćeš postupiti u situaciji kao na slici?</vt:lpstr>
      <vt:lpstr>17. Trokut kao oblik prometnog znaka određuje:</vt:lpstr>
      <vt:lpstr>18. Koji ti od prometnih znakova zabranjuje daljnju vožnju biciklom?</vt:lpstr>
      <vt:lpstr>19. Kako ćeš postupiti nailaskom na ovaj prometni znak?</vt:lpstr>
      <vt:lpstr>20. Krug kao oblik prometnog znaka određuje:</vt:lpstr>
      <vt:lpstr>21. Kvadrat ili pravokutnik kao oblik prometnog znaka određuje:</vt:lpstr>
      <vt:lpstr>22. Kada u prometu na cesti upravljaš biciklom, preporuča ti se nošenje:</vt:lpstr>
      <vt:lpstr>23. Gume na tvom biciklu moraju biti ispravno napumpane i bez oštećenja radi:</vt:lpstr>
      <vt:lpstr>24. Bijelo svijetlo mora se nalaziti:</vt:lpstr>
      <vt:lpstr>25. Crveno svijetlo mora se nalaziti:</vt:lpstr>
      <vt:lpstr>26. Crveni katadiopter mora se nalaziti:</vt:lpstr>
      <vt:lpstr>27. Na pedalama bicikla moraju se nalaziti:</vt:lpstr>
      <vt:lpstr>28. Biciklom ne smiješ sudjelovati u prometu na:</vt:lpstr>
      <vt:lpstr>29. Za vrijeme vožnje bicikla ne smiješ?</vt:lpstr>
      <vt:lpstr>30. Nakon kojih prometnih znakova možeš nastaviti kretanje kao pješak gurajući bicikl?</vt:lpstr>
      <vt:lpstr>31. Biciklističke staze ili trake namijenjene su za kretanje: </vt:lpstr>
      <vt:lpstr>32. Na  biciklističkoj stazi ili traci namijenjenoj za dvostruki promet bicikla, svojim biciklom vozit ćete se:</vt:lpstr>
      <vt:lpstr>33. Prije obavljanje neke radnje biciklom u prometu moraš provjeriti uvjete u prometu da bi se:</vt:lpstr>
      <vt:lpstr>34. Da se biciklom uključiš u promet na cesti moraš prijeći nogostup. Nogostup ćeš prijeći: </vt:lpstr>
      <vt:lpstr>35. Koji je redoslijed radnji prije uključivanja u promet:</vt:lpstr>
      <vt:lpstr>36. Vozeći bicikl u prometu zabranjeno ti je:</vt:lpstr>
      <vt:lpstr>37. Ako  prometom  upravlja policajac, njegovi znakovi:</vt:lpstr>
      <vt:lpstr>38. Približavaš se raskrižju kao na slici. Kako ćeš postupiti?</vt:lpstr>
      <vt:lpstr>39. Žuto treptavo svjetlo na semaforu upozorava te na:</vt:lpstr>
      <vt:lpstr>40. Žuto svijetlo upaljeno istovremeno sa crvenim svijetlom  najavljuje </vt:lpstr>
      <vt:lpstr>41. Kako ćeš postupiti na raskrižju na kojem se nalazi prometna signalizacija kao na slici?</vt:lpstr>
      <vt:lpstr>42. Kako ćeš postupiti u situaciji kao na slici?</vt:lpstr>
      <vt:lpstr>43. Koje ćeš sve radnje učiniti nailaskom na prometni znak kao na slici?</vt:lpstr>
      <vt:lpstr>44. Na što te upozorava prometni znak kao na slici?</vt:lpstr>
      <vt:lpstr>45. Kako ćeš postupiti u situaciji kao na slici?</vt:lpstr>
      <vt:lpstr>46. Približavaš se raskrižju kao na slici. Kako ćeš postupiti?</vt:lpstr>
      <vt:lpstr>47. Približavaš se raskrižju kao na slici. Kako ćeš postupiti?</vt:lpstr>
      <vt:lpstr>48. Prije skretanja udesno obvezno se moraš kretati:</vt:lpstr>
      <vt:lpstr>49. Kada se u prometu na cesti sa svojim prijateljima voziš na biciklu, vozit ćete se:</vt:lpstr>
      <vt:lpstr>50. Na prijelazu ceste preko željezničke pruge obvezno moraš zaustaviti bicikl:</vt:lpstr>
      <vt:lpstr>51. Koji ti od prometnih znakova daje prednost prolaska prilikom mimoilaženja s vozilom iz suprotnog smjera</vt:lpstr>
      <vt:lpstr>52. Prilikom obilaženja osobitu pozornost moraš obratiti na:</vt:lpstr>
      <vt:lpstr>53. Kad pretječeš neko vozilo potrebno ti je:</vt:lpstr>
      <vt:lpstr>54. Svoj bicikl parkirat ćeš na:</vt:lpstr>
      <vt:lpstr>55. Svjetla na biciklu moraju biti upaljena:</vt:lpstr>
      <vt:lpstr>56. Vozeći bicikl, obilježenom pješačkom prijelazu moraš se približavati:</vt:lpstr>
      <vt:lpstr>57. Kako ćeš postupiti u situaciji kao na slici u skladu s načelima kulturnog ponašanja u prometu?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VOŽNJE</dc:title>
  <dc:creator>Danijel Rajić</dc:creator>
  <cp:lastModifiedBy>Profesor</cp:lastModifiedBy>
  <cp:revision>36</cp:revision>
  <dcterms:created xsi:type="dcterms:W3CDTF">2016-03-22T16:24:43Z</dcterms:created>
  <dcterms:modified xsi:type="dcterms:W3CDTF">2017-03-16T12:15:41Z</dcterms:modified>
</cp:coreProperties>
</file>