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287" r:id="rId3"/>
    <p:sldId id="297" r:id="rId4"/>
    <p:sldId id="295" r:id="rId5"/>
    <p:sldId id="290" r:id="rId6"/>
    <p:sldId id="299" r:id="rId7"/>
    <p:sldId id="298" r:id="rId8"/>
    <p:sldId id="300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D60"/>
    <a:srgbClr val="CA6A1E"/>
    <a:srgbClr val="E46C0A"/>
    <a:srgbClr val="DD37A2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>
      <p:cViewPr>
        <p:scale>
          <a:sx n="104" d="100"/>
          <a:sy n="104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B508-87A2-4367-BE48-ED7426F9A25F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B4F8C-1ACF-492F-B089-9E0511CD85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4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B4F8C-1ACF-492F-B089-9E0511CD8541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02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B4F8C-1ACF-492F-B089-9E0511CD8541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103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B4F8C-1ACF-492F-B089-9E0511CD8541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7221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A24C-FDD2-43F0-B752-4A89BC7DC585}" type="datetimeFigureOut">
              <a:rPr lang="hr-HR" smtClean="0"/>
              <a:pPr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6744-CB70-4522-A4C6-8D449D04185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779912" y="4365104"/>
            <a:ext cx="4608512" cy="13234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Mjerenje, ocrtavanje i rezanje metala</a:t>
            </a:r>
            <a:endParaRPr lang="hr-HR" sz="4000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16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204864"/>
            <a:ext cx="5280390" cy="4224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 txBox="1">
            <a:spLocks/>
          </p:cNvSpPr>
          <p:nvPr/>
        </p:nvSpPr>
        <p:spPr>
          <a:xfrm>
            <a:off x="2195736" y="980728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rgbClr val="816D60"/>
                </a:solidFill>
              </a:rPr>
              <a:t> </a:t>
            </a:r>
            <a:r>
              <a:rPr lang="hr-HR" sz="4800" b="1" i="1" dirty="0" smtClean="0">
                <a:solidFill>
                  <a:schemeClr val="bg1"/>
                </a:solidFill>
              </a:rPr>
              <a:t>Mjerenje i ocrtavanje metala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107504" y="2420888"/>
            <a:ext cx="4464496" cy="4437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Ocrtavanje</a:t>
            </a:r>
            <a:r>
              <a:rPr lang="hr-HR" b="1" i="1" dirty="0" smtClean="0">
                <a:solidFill>
                  <a:srgbClr val="816D60"/>
                </a:solidFill>
              </a:rPr>
              <a:t> </a:t>
            </a:r>
            <a:r>
              <a:rPr lang="hr-HR" i="1" dirty="0" smtClean="0">
                <a:solidFill>
                  <a:schemeClr val="bg1">
                    <a:lumMod val="50000"/>
                  </a:schemeClr>
                </a:solidFill>
              </a:rPr>
              <a:t>je postupak prenošenja mjera s tehničkog crteža na materijal obrade.</a:t>
            </a:r>
          </a:p>
          <a:p>
            <a:pPr marL="282575" indent="-9525" algn="l"/>
            <a:r>
              <a:rPr lang="hr-HR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Pribor za ocrtavanje</a:t>
            </a:r>
            <a:r>
              <a:rPr lang="hr-HR" i="1" dirty="0" smtClean="0">
                <a:solidFill>
                  <a:schemeClr val="bg1">
                    <a:lumMod val="50000"/>
                  </a:schemeClr>
                </a:solidFill>
              </a:rPr>
              <a:t> metala čine: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02" y="950013"/>
            <a:ext cx="1990898" cy="9830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kstniOkvir 4"/>
          <p:cNvSpPr txBox="1"/>
          <p:nvPr/>
        </p:nvSpPr>
        <p:spPr>
          <a:xfrm>
            <a:off x="6228184" y="24159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ČELIČNO RAVNALO</a:t>
            </a:r>
            <a:endParaRPr lang="hr-HR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427984" y="4687943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ČELIČNA MJERNA VRPCA</a:t>
            </a:r>
            <a:endParaRPr lang="hr-HR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988059" y="605984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ŠESTAR</a:t>
            </a:r>
            <a:endParaRPr lang="hr-HR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6905640" y="47297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CRTAĆA IGLA</a:t>
            </a:r>
            <a:endParaRPr lang="hr-HR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7625720" y="358436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TOČKALO</a:t>
            </a:r>
            <a:endParaRPr lang="hr-HR" b="1" dirty="0">
              <a:solidFill>
                <a:srgbClr val="816D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7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9" b="12310"/>
          <a:stretch/>
        </p:blipFill>
        <p:spPr>
          <a:xfrm rot="21167677">
            <a:off x="17410" y="3333799"/>
            <a:ext cx="6588799" cy="3572699"/>
          </a:xfrm>
          <a:prstGeom prst="snip2DiagRect">
            <a:avLst>
              <a:gd name="adj1" fmla="val 7579"/>
              <a:gd name="adj2" fmla="val 46215"/>
            </a:avLst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 txBox="1">
            <a:spLocks/>
          </p:cNvSpPr>
          <p:nvPr/>
        </p:nvSpPr>
        <p:spPr>
          <a:xfrm>
            <a:off x="2195736" y="980728"/>
            <a:ext cx="5904656" cy="868958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rgbClr val="816D60"/>
                </a:solidFill>
              </a:rPr>
              <a:t> </a:t>
            </a:r>
            <a:r>
              <a:rPr lang="hr-HR" sz="3600" b="1" i="1" dirty="0" smtClean="0">
                <a:solidFill>
                  <a:schemeClr val="bg1"/>
                </a:solidFill>
              </a:rPr>
              <a:t>Mjerenje metala</a:t>
            </a:r>
            <a:endParaRPr lang="hr-HR" sz="36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107504" y="2148104"/>
            <a:ext cx="6696744" cy="470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Mjerenje</a:t>
            </a:r>
            <a:r>
              <a:rPr lang="hr-HR" b="1" i="1" dirty="0" smtClean="0">
                <a:solidFill>
                  <a:srgbClr val="816D60"/>
                </a:solidFill>
              </a:rPr>
              <a:t> </a:t>
            </a:r>
            <a:r>
              <a:rPr lang="hr-HR" i="1" dirty="0" smtClean="0">
                <a:solidFill>
                  <a:schemeClr val="bg1">
                    <a:lumMod val="50000"/>
                  </a:schemeClr>
                </a:solidFill>
              </a:rPr>
              <a:t>je postupak uspoređivanja neke veličine sa odgovarajućom mjernom jedinicom.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49861"/>
            <a:ext cx="1687220" cy="1623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58" y="2708605"/>
            <a:ext cx="2347394" cy="15844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59" y="4469322"/>
            <a:ext cx="2373976" cy="15838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Pravokutni oblačić 4"/>
          <p:cNvSpPr/>
          <p:nvPr/>
        </p:nvSpPr>
        <p:spPr>
          <a:xfrm>
            <a:off x="3212135" y="3806001"/>
            <a:ext cx="3096344" cy="2628293"/>
          </a:xfrm>
          <a:prstGeom prst="wedgeRectCallout">
            <a:avLst>
              <a:gd name="adj1" fmla="val -58069"/>
              <a:gd name="adj2" fmla="val -23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400" b="1" i="1" dirty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Pomično mjerilo </a:t>
            </a:r>
            <a:r>
              <a:rPr lang="hr-HR" sz="2400" i="1" dirty="0">
                <a:solidFill>
                  <a:schemeClr val="bg1">
                    <a:lumMod val="50000"/>
                  </a:schemeClr>
                </a:solidFill>
              </a:rPr>
              <a:t>je instrument za mjerenje  vanjskih i unutarnjih dimenzija strojnih dijelova s očitavanjem do desetinke ili stotinke milimetra.</a:t>
            </a:r>
          </a:p>
        </p:txBody>
      </p:sp>
    </p:spTree>
    <p:extLst>
      <p:ext uri="{BB962C8B-B14F-4D97-AF65-F5344CB8AC3E}">
        <p14:creationId xmlns:p14="http://schemas.microsoft.com/office/powerpoint/2010/main" val="298050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/>
          <p:cNvSpPr txBox="1"/>
          <p:nvPr/>
        </p:nvSpPr>
        <p:spPr>
          <a:xfrm>
            <a:off x="2904608" y="2444308"/>
            <a:ext cx="3542691" cy="9848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hr-HR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Obrada metal</a:t>
            </a:r>
            <a:r>
              <a:rPr lang="hr-H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hr-H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lačić sa strelicom gore 6"/>
          <p:cNvSpPr/>
          <p:nvPr/>
        </p:nvSpPr>
        <p:spPr>
          <a:xfrm>
            <a:off x="1187624" y="3506660"/>
            <a:ext cx="3204356" cy="113553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Plastična obrada</a:t>
            </a:r>
            <a:endParaRPr lang="hr-HR" sz="3200" b="1" dirty="0"/>
          </a:p>
        </p:txBody>
      </p:sp>
      <p:sp>
        <p:nvSpPr>
          <p:cNvPr id="8" name="Oblačić sa strelicom gore 7"/>
          <p:cNvSpPr/>
          <p:nvPr/>
        </p:nvSpPr>
        <p:spPr>
          <a:xfrm>
            <a:off x="4976664" y="3484669"/>
            <a:ext cx="3123728" cy="1179511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/>
              <a:t>Obrada rezanjem</a:t>
            </a:r>
            <a:endParaRPr lang="hr-HR" sz="3200" b="1" dirty="0"/>
          </a:p>
        </p:txBody>
      </p:sp>
      <p:sp>
        <p:nvSpPr>
          <p:cNvPr id="10" name="Oblačić sa strelicom gore 9"/>
          <p:cNvSpPr/>
          <p:nvPr/>
        </p:nvSpPr>
        <p:spPr>
          <a:xfrm>
            <a:off x="1115616" y="4801308"/>
            <a:ext cx="1453160" cy="1206946"/>
          </a:xfrm>
          <a:prstGeom prst="upArrowCallou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toplom stanju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blačić sa strelicom gore 10"/>
          <p:cNvSpPr/>
          <p:nvPr/>
        </p:nvSpPr>
        <p:spPr>
          <a:xfrm>
            <a:off x="2973832" y="4856126"/>
            <a:ext cx="1631965" cy="1152128"/>
          </a:xfrm>
          <a:prstGeom prst="upArrowCallou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hladnom stanju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blačić sa strelicom gore 11"/>
          <p:cNvSpPr/>
          <p:nvPr/>
        </p:nvSpPr>
        <p:spPr>
          <a:xfrm>
            <a:off x="5010853" y="4775131"/>
            <a:ext cx="1436446" cy="1206946"/>
          </a:xfrm>
          <a:prstGeom prst="up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Ručna obrada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lačić sa strelicom gore 12"/>
          <p:cNvSpPr/>
          <p:nvPr/>
        </p:nvSpPr>
        <p:spPr>
          <a:xfrm>
            <a:off x="6752261" y="4801308"/>
            <a:ext cx="1348131" cy="1156550"/>
          </a:xfrm>
          <a:prstGeom prst="upArrowCallou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Strojna obrada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10" b="4575"/>
          <a:stretch/>
        </p:blipFill>
        <p:spPr>
          <a:xfrm>
            <a:off x="3702702" y="179843"/>
            <a:ext cx="1946502" cy="21535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9036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1486199" y="1036096"/>
            <a:ext cx="6171602" cy="8689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 Plastična</a:t>
            </a:r>
            <a:r>
              <a:rPr lang="hr-HR" sz="4800" b="1" i="1" dirty="0" smtClean="0">
                <a:solidFill>
                  <a:schemeClr val="bg1"/>
                </a:solidFill>
              </a:rPr>
              <a:t> obrada metala: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182396"/>
            <a:ext cx="1565930" cy="1931013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217242"/>
            <a:ext cx="2486778" cy="1896167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Pravokutnik 2"/>
          <p:cNvSpPr/>
          <p:nvPr/>
        </p:nvSpPr>
        <p:spPr>
          <a:xfrm>
            <a:off x="1115616" y="2531585"/>
            <a:ext cx="2825622" cy="32326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Lijevanje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Kovanje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Valjanje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Prešanje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Savijanje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Izvlačenje</a:t>
            </a:r>
          </a:p>
        </p:txBody>
      </p:sp>
    </p:spTree>
    <p:extLst>
      <p:ext uri="{BB962C8B-B14F-4D97-AF65-F5344CB8AC3E}">
        <p14:creationId xmlns:p14="http://schemas.microsoft.com/office/powerpoint/2010/main" val="30733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1419894" y="730466"/>
            <a:ext cx="6171602" cy="8689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800" b="1" i="1" dirty="0" smtClean="0">
                <a:solidFill>
                  <a:schemeClr val="bg1"/>
                </a:solidFill>
              </a:rPr>
              <a:t>Obrada rezanjem metala: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251520" y="1866100"/>
            <a:ext cx="8784976" cy="470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9525" algn="l"/>
            <a:r>
              <a:rPr lang="hr-HR" b="1" i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Rezanje</a:t>
            </a:r>
            <a:r>
              <a:rPr lang="hr-HR" b="1" i="1" dirty="0" smtClean="0">
                <a:solidFill>
                  <a:srgbClr val="816D60"/>
                </a:solidFill>
              </a:rPr>
              <a:t> </a:t>
            </a:r>
            <a:r>
              <a:rPr lang="hr-HR" i="1" dirty="0" smtClean="0">
                <a:solidFill>
                  <a:schemeClr val="bg1">
                    <a:lumMod val="50000"/>
                  </a:schemeClr>
                </a:solidFill>
              </a:rPr>
              <a:t>je postupak obrade metala kojim se jedan njegov dio odvaja od cjeline reznim alatima.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683568" y="3182396"/>
            <a:ext cx="4104456" cy="3126924"/>
            <a:chOff x="611560" y="3217242"/>
            <a:chExt cx="4104456" cy="3232634"/>
          </a:xfrm>
        </p:grpSpPr>
        <p:sp>
          <p:nvSpPr>
            <p:cNvPr id="3" name="Pravokutnik 2"/>
            <p:cNvSpPr/>
            <p:nvPr/>
          </p:nvSpPr>
          <p:spPr>
            <a:xfrm>
              <a:off x="611560" y="3217242"/>
              <a:ext cx="4104456" cy="3232634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hr-HR" sz="28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</a:t>
              </a:r>
              <a:r>
                <a:rPr lang="hr-HR" sz="2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Ručna</a:t>
              </a:r>
            </a:p>
            <a:p>
              <a:r>
                <a:rPr lang="hr-HR" sz="2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obrada:</a:t>
              </a:r>
            </a:p>
            <a:p>
              <a:pPr marL="271463" indent="-271463">
                <a:buFont typeface="Arial" panose="020B0604020202020204" pitchFamily="34" charset="0"/>
                <a:buChar char="•"/>
              </a:pPr>
              <a:r>
                <a:rPr lang="hr-HR" sz="2800" b="1" dirty="0" smtClean="0">
                  <a:solidFill>
                    <a:srgbClr val="816D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Sječenje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sz="2800" b="1" dirty="0" smtClean="0">
                  <a:solidFill>
                    <a:srgbClr val="816D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Piljenje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sz="2800" b="1" dirty="0" smtClean="0">
                  <a:solidFill>
                    <a:srgbClr val="816D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Turpijanje</a:t>
              </a:r>
            </a:p>
            <a:p>
              <a:endParaRPr lang="hr-HR" sz="28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28" name="Slika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5602" y="3378112"/>
              <a:ext cx="1498085" cy="912895"/>
            </a:xfrm>
            <a:prstGeom prst="rect">
              <a:avLst/>
            </a:prstGeom>
            <a:ln w="38100" cap="sq">
              <a:solidFill>
                <a:srgbClr val="FFC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8" name="Slika 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501"/>
            <a:stretch/>
          </p:blipFill>
          <p:spPr>
            <a:xfrm>
              <a:off x="2935603" y="5448558"/>
              <a:ext cx="1498084" cy="794597"/>
            </a:xfrm>
            <a:prstGeom prst="rect">
              <a:avLst/>
            </a:prstGeom>
            <a:ln w="38100" cap="sq">
              <a:solidFill>
                <a:srgbClr val="FFC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9800" y="4374793"/>
              <a:ext cx="1498084" cy="954238"/>
            </a:xfrm>
            <a:prstGeom prst="rect">
              <a:avLst/>
            </a:prstGeom>
            <a:ln w="38100" cap="sq">
              <a:solidFill>
                <a:srgbClr val="FFC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5" name="Grupa 4"/>
          <p:cNvGrpSpPr/>
          <p:nvPr/>
        </p:nvGrpSpPr>
        <p:grpSpPr>
          <a:xfrm>
            <a:off x="4861572" y="3182396"/>
            <a:ext cx="3742876" cy="3126924"/>
            <a:chOff x="4861572" y="3182396"/>
            <a:chExt cx="3742876" cy="3232634"/>
          </a:xfrm>
        </p:grpSpPr>
        <p:sp>
          <p:nvSpPr>
            <p:cNvPr id="7" name="Pravokutnik 6"/>
            <p:cNvSpPr/>
            <p:nvPr/>
          </p:nvSpPr>
          <p:spPr>
            <a:xfrm>
              <a:off x="4861572" y="3182396"/>
              <a:ext cx="3742876" cy="323263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Strojna obrada:</a:t>
              </a:r>
            </a:p>
            <a:p>
              <a:pPr marL="271463" indent="-271463">
                <a:buFont typeface="Arial" panose="020B0604020202020204" pitchFamily="34" charset="0"/>
                <a:buChar char="•"/>
              </a:pPr>
              <a:r>
                <a:rPr lang="hr-HR" sz="2800" b="1" dirty="0" smtClean="0">
                  <a:solidFill>
                    <a:srgbClr val="816D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Bušenje</a:t>
              </a:r>
            </a:p>
            <a:p>
              <a:pPr marL="271463" indent="-271463">
                <a:buFont typeface="Arial" panose="020B0604020202020204" pitchFamily="34" charset="0"/>
                <a:buChar char="•"/>
              </a:pPr>
              <a:r>
                <a:rPr lang="hr-HR" sz="2800" b="1" dirty="0" smtClean="0">
                  <a:solidFill>
                    <a:srgbClr val="816D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Brušenje</a:t>
              </a:r>
            </a:p>
            <a:p>
              <a:pPr marL="271463" indent="-271463">
                <a:buFont typeface="Arial" panose="020B0604020202020204" pitchFamily="34" charset="0"/>
                <a:buChar char="•"/>
              </a:pPr>
              <a:r>
                <a:rPr lang="hr-HR" sz="2800" b="1" dirty="0" smtClean="0">
                  <a:solidFill>
                    <a:srgbClr val="816D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Tokarenje</a:t>
              </a:r>
            </a:p>
            <a:p>
              <a:pPr marL="271463" indent="-271463">
                <a:buFont typeface="Arial" panose="020B0604020202020204" pitchFamily="34" charset="0"/>
                <a:buChar char="•"/>
              </a:pPr>
              <a:r>
                <a:rPr lang="hr-HR" sz="2800" b="1" dirty="0" smtClean="0">
                  <a:solidFill>
                    <a:srgbClr val="816D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Glodanje</a:t>
              </a:r>
            </a:p>
            <a:p>
              <a:pPr marL="271463" indent="-271463">
                <a:buFont typeface="Arial" panose="020B0604020202020204" pitchFamily="34" charset="0"/>
                <a:buChar char="•"/>
              </a:pPr>
              <a:r>
                <a:rPr lang="hr-HR" sz="2800" b="1" dirty="0" smtClean="0">
                  <a:solidFill>
                    <a:srgbClr val="816D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Blanjanje</a:t>
              </a:r>
            </a:p>
            <a:p>
              <a:endParaRPr lang="hr-HR" sz="2800" b="1" dirty="0" smtClean="0">
                <a:solidFill>
                  <a:srgbClr val="816D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29" name="Slika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0058" y="3813395"/>
              <a:ext cx="1370724" cy="955223"/>
            </a:xfrm>
            <a:prstGeom prst="rect">
              <a:avLst/>
            </a:prstGeom>
            <a:ln w="38100" cap="sq">
              <a:solidFill>
                <a:srgbClr val="FF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" name="Slika 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5788" y="4929601"/>
              <a:ext cx="1344994" cy="1273144"/>
            </a:xfrm>
            <a:prstGeom prst="rect">
              <a:avLst/>
            </a:prstGeom>
            <a:ln w="38100" cap="sq">
              <a:solidFill>
                <a:srgbClr val="FF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5020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755576" y="3789040"/>
            <a:ext cx="7272808" cy="2016224"/>
          </a:xfrm>
          <a:prstGeom prst="rect">
            <a:avLst/>
          </a:prstGeom>
          <a:solidFill>
            <a:srgbClr val="816D6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i="1" dirty="0" smtClean="0">
                <a:solidFill>
                  <a:schemeClr val="bg1"/>
                </a:solidFill>
              </a:rPr>
              <a:t> Dvaput mjeri, jednom reži.</a:t>
            </a:r>
            <a:endParaRPr lang="hr-HR" sz="4800" dirty="0">
              <a:solidFill>
                <a:schemeClr val="bg1"/>
              </a:solidFill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43" y="1069308"/>
            <a:ext cx="3536777" cy="23596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069308"/>
            <a:ext cx="2226959" cy="23596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064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86608" cy="49006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Domaći rad: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872208"/>
          </a:xfrm>
        </p:spPr>
        <p:txBody>
          <a:bodyPr/>
          <a:lstStyle/>
          <a:p>
            <a:r>
              <a:rPr lang="hr-HR" dirty="0" smtClean="0"/>
              <a:t>U bilježnicu odgovori na pitanja koja se nalaze na kraju lekcije.</a:t>
            </a:r>
          </a:p>
          <a:p>
            <a:r>
              <a:rPr lang="hr-HR" dirty="0" smtClean="0"/>
              <a:t>Riješi radni list T5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293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164</Words>
  <Application>Microsoft Office PowerPoint</Application>
  <PresentationFormat>Prikaz na zaslonu (4:3)</PresentationFormat>
  <Paragraphs>47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rad: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Profesor</cp:lastModifiedBy>
  <cp:revision>114</cp:revision>
  <dcterms:created xsi:type="dcterms:W3CDTF">2014-07-14T13:41:43Z</dcterms:created>
  <dcterms:modified xsi:type="dcterms:W3CDTF">2018-04-24T12:31:13Z</dcterms:modified>
</cp:coreProperties>
</file>