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3" r:id="rId2"/>
    <p:sldId id="290" r:id="rId3"/>
    <p:sldId id="295" r:id="rId4"/>
    <p:sldId id="287" r:id="rId5"/>
    <p:sldId id="303" r:id="rId6"/>
    <p:sldId id="304" r:id="rId7"/>
    <p:sldId id="305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6D60"/>
    <a:srgbClr val="DD37A2"/>
    <a:srgbClr val="CA6A1E"/>
    <a:srgbClr val="E46C0A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004" autoAdjust="0"/>
    <p:restoredTop sz="94660"/>
  </p:normalViewPr>
  <p:slideViewPr>
    <p:cSldViewPr>
      <p:cViewPr>
        <p:scale>
          <a:sx n="97" d="100"/>
          <a:sy n="97" d="100"/>
        </p:scale>
        <p:origin x="-11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EB508-87A2-4367-BE48-ED7426F9A25F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B4F8C-1ACF-492F-B089-9E0511CD85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444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B4F8C-1ACF-492F-B089-9E0511CD8541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702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24C-FDD2-43F0-B752-4A89BC7DC585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779912" y="4293096"/>
            <a:ext cx="4176464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816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Korozija i postupci </a:t>
            </a:r>
            <a:r>
              <a:rPr lang="hr-HR" sz="4000" b="1" smtClean="0">
                <a:solidFill>
                  <a:srgbClr val="816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zaštite metala</a:t>
            </a:r>
            <a:endParaRPr lang="hr-HR" sz="4000" b="1" dirty="0">
              <a:solidFill>
                <a:srgbClr val="816D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16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2285952" y="4500570"/>
            <a:ext cx="6858048" cy="15454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hr-HR" sz="2800" b="1" i="1" dirty="0" smtClean="0">
                <a:solidFill>
                  <a:srgbClr val="816D60"/>
                </a:solidFill>
              </a:rPr>
              <a:t>Hrđanje</a:t>
            </a:r>
            <a:r>
              <a:rPr lang="hr-HR" sz="2800" i="1" dirty="0" smtClean="0"/>
              <a:t>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je korozija čelika. Hrđanje ne ostaje samo na površini već prodire duboko u unutrašnjost sve dok potpuno ne "izgrize" čelik.</a:t>
            </a:r>
          </a:p>
          <a:p>
            <a:endParaRPr lang="hr-HR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7699" y="642918"/>
            <a:ext cx="2558684" cy="1707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2844" y="2781603"/>
            <a:ext cx="1934351" cy="289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kstniOkvir 8"/>
          <p:cNvSpPr txBox="1"/>
          <p:nvPr/>
        </p:nvSpPr>
        <p:spPr>
          <a:xfrm>
            <a:off x="3000364" y="571480"/>
            <a:ext cx="56436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smtClean="0">
                <a:solidFill>
                  <a:srgbClr val="816D60"/>
                </a:solidFill>
              </a:rPr>
              <a:t>Oksidacija</a:t>
            </a:r>
            <a:r>
              <a:rPr lang="hr-HR" sz="2800" i="1" dirty="0" smtClean="0"/>
              <a:t>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je kemijsko spajanje atoma s kisikom.</a:t>
            </a:r>
          </a:p>
          <a:p>
            <a:r>
              <a:rPr lang="hr-HR" sz="2800" b="1" i="1" dirty="0" smtClean="0">
                <a:solidFill>
                  <a:srgbClr val="816D60"/>
                </a:solidFill>
              </a:rPr>
              <a:t>Korozija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2800" i="1" dirty="0" smtClean="0"/>
              <a:t>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je štetno trošenje metala uslijed kemijskog djelovanja okoliša, a dolazi uslijed oksidacije. </a:t>
            </a:r>
            <a:endParaRPr lang="hr-HR" sz="28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2214546" y="2928934"/>
            <a:ext cx="67866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Obojeni metali uglavnom su otporni na koroziju jer se na njihovoj površini pojavi </a:t>
            </a:r>
            <a:r>
              <a:rPr lang="hr-HR" sz="2800" b="1" i="1" dirty="0" smtClean="0">
                <a:solidFill>
                  <a:srgbClr val="816D60"/>
                </a:solidFill>
              </a:rPr>
              <a:t>patina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 koja ih štiti od daljnje korozije.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07332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1214414" y="980728"/>
            <a:ext cx="666995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hr-HR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Zaštita od korozije</a:t>
            </a:r>
            <a:endParaRPr lang="hr-H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r-HR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lačić sa strelicom gore 6"/>
          <p:cNvSpPr/>
          <p:nvPr/>
        </p:nvSpPr>
        <p:spPr>
          <a:xfrm>
            <a:off x="214282" y="2071678"/>
            <a:ext cx="2607267" cy="151977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metalnim prevlakama</a:t>
            </a:r>
          </a:p>
        </p:txBody>
      </p:sp>
      <p:sp>
        <p:nvSpPr>
          <p:cNvPr id="8" name="Oblačić sa strelicom gore 7"/>
          <p:cNvSpPr/>
          <p:nvPr/>
        </p:nvSpPr>
        <p:spPr>
          <a:xfrm>
            <a:off x="3214678" y="2000240"/>
            <a:ext cx="2571768" cy="1550496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oksidnim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prevlakama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857628"/>
            <a:ext cx="3012164" cy="2000264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/>
          <a:srcRect r="7506"/>
          <a:stretch>
            <a:fillRect/>
          </a:stretch>
        </p:blipFill>
        <p:spPr>
          <a:xfrm>
            <a:off x="3071802" y="3857628"/>
            <a:ext cx="2786082" cy="2000264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857628"/>
            <a:ext cx="2714644" cy="193842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1" name="Oblačić sa strelicom gore 20"/>
          <p:cNvSpPr/>
          <p:nvPr/>
        </p:nvSpPr>
        <p:spPr>
          <a:xfrm>
            <a:off x="6143636" y="2071678"/>
            <a:ext cx="2571768" cy="1550496"/>
          </a:xfrm>
          <a:prstGeom prst="upArrowCallou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nemetalnim prevlakama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36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2143108" y="928670"/>
            <a:ext cx="5904656" cy="8689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chemeClr val="bg1"/>
                </a:solidFill>
              </a:rPr>
              <a:t>Metalne prevlake</a:t>
            </a:r>
            <a:endParaRPr lang="hr-HR" sz="480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 txBox="1">
            <a:spLocks/>
          </p:cNvSpPr>
          <p:nvPr/>
        </p:nvSpPr>
        <p:spPr>
          <a:xfrm>
            <a:off x="500034" y="2500306"/>
            <a:ext cx="5586486" cy="324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9525" algn="l"/>
            <a:r>
              <a:rPr lang="hr-HR" b="1" i="1" dirty="0" smtClean="0">
                <a:solidFill>
                  <a:srgbClr val="816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Metalna prevlaka</a:t>
            </a:r>
            <a:r>
              <a:rPr lang="hr-HR" b="1" i="1" dirty="0" smtClean="0">
                <a:solidFill>
                  <a:srgbClr val="816D60"/>
                </a:solidFill>
              </a:rPr>
              <a:t> 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je najbolji postupak zaštite od korozije (cink, kositar, krom, nikal, bakar, olovo, zlato, srebro, platina), a može se izvesti postupcima:</a:t>
            </a:r>
          </a:p>
          <a:p>
            <a:pPr marL="282575" indent="-9525" algn="l">
              <a:buFont typeface="Arial" pitchFamily="34" charset="0"/>
              <a:buChar char="•"/>
            </a:pPr>
            <a:r>
              <a:rPr lang="hr-HR" b="1" i="1" dirty="0" smtClean="0">
                <a:solidFill>
                  <a:srgbClr val="816D60"/>
                </a:solidFill>
              </a:rPr>
              <a:t>uranjanjem u rastaljeni metal</a:t>
            </a:r>
          </a:p>
          <a:p>
            <a:pPr marL="282575" indent="-9525" algn="l">
              <a:buFont typeface="Arial" pitchFamily="34" charset="0"/>
              <a:buChar char="•"/>
            </a:pPr>
            <a:r>
              <a:rPr lang="hr-HR" b="1" i="1" dirty="0" smtClean="0">
                <a:solidFill>
                  <a:srgbClr val="816D60"/>
                </a:solidFill>
              </a:rPr>
              <a:t>prskanjem rastaljenim metalom</a:t>
            </a:r>
          </a:p>
          <a:p>
            <a:pPr marL="282575" indent="-9525" algn="l">
              <a:buFont typeface="Arial" pitchFamily="34" charset="0"/>
              <a:buChar char="•"/>
            </a:pPr>
            <a:r>
              <a:rPr lang="hr-HR" b="1" i="1" dirty="0" smtClean="0">
                <a:solidFill>
                  <a:srgbClr val="816D60"/>
                </a:solidFill>
              </a:rPr>
              <a:t>galvanizacijom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rcRect b="6651"/>
          <a:stretch>
            <a:fillRect/>
          </a:stretch>
        </p:blipFill>
        <p:spPr>
          <a:xfrm>
            <a:off x="6215074" y="1928802"/>
            <a:ext cx="1906928" cy="135732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714356"/>
            <a:ext cx="2071702" cy="14793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/>
          <a:srcRect r="30707" b="8000"/>
          <a:stretch>
            <a:fillRect/>
          </a:stretch>
        </p:blipFill>
        <p:spPr>
          <a:xfrm>
            <a:off x="6215074" y="3357561"/>
            <a:ext cx="1902938" cy="177645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/>
          <a:srcRect t="12546" r="13677" b="7999"/>
          <a:stretch>
            <a:fillRect/>
          </a:stretch>
        </p:blipFill>
        <p:spPr>
          <a:xfrm>
            <a:off x="6215074" y="5214950"/>
            <a:ext cx="1933948" cy="135732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67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2195736" y="980728"/>
            <a:ext cx="5904656" cy="86895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err="1" smtClean="0">
                <a:solidFill>
                  <a:schemeClr val="bg1"/>
                </a:solidFill>
              </a:rPr>
              <a:t>Oksidne</a:t>
            </a:r>
            <a:r>
              <a:rPr lang="hr-HR" b="1" i="1" dirty="0" smtClean="0">
                <a:solidFill>
                  <a:schemeClr val="bg1"/>
                </a:solidFill>
              </a:rPr>
              <a:t> prevlake</a:t>
            </a:r>
            <a:endParaRPr lang="hr-HR" sz="480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 txBox="1">
            <a:spLocks/>
          </p:cNvSpPr>
          <p:nvPr/>
        </p:nvSpPr>
        <p:spPr>
          <a:xfrm>
            <a:off x="0" y="2214554"/>
            <a:ext cx="914400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9525" algn="l"/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Najpoznatija </a:t>
            </a:r>
            <a:r>
              <a:rPr lang="hr-HR" sz="2800" i="1" dirty="0" err="1" smtClean="0">
                <a:solidFill>
                  <a:schemeClr val="bg1">
                    <a:lumMod val="50000"/>
                  </a:schemeClr>
                </a:solidFill>
              </a:rPr>
              <a:t>oksidna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 prevlaka je </a:t>
            </a:r>
            <a:r>
              <a:rPr lang="hr-HR" sz="2800" b="1" i="1" dirty="0" err="1" smtClean="0">
                <a:solidFill>
                  <a:srgbClr val="816D60"/>
                </a:solidFill>
              </a:rPr>
              <a:t>minij</a:t>
            </a:r>
            <a:r>
              <a:rPr lang="hr-HR" sz="2800" b="1" i="1" dirty="0" smtClean="0">
                <a:solidFill>
                  <a:srgbClr val="816D60"/>
                </a:solidFill>
              </a:rPr>
              <a:t> (olovni oksid i laneno ulje)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. Nanosi se kao temeljna “boja”, a preko nje se </a:t>
            </a:r>
            <a:r>
              <a:rPr lang="hr-HR" sz="2800" i="1" smtClean="0">
                <a:solidFill>
                  <a:schemeClr val="bg1">
                    <a:lumMod val="50000"/>
                  </a:schemeClr>
                </a:solidFill>
              </a:rPr>
              <a:t>nanosi trajna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lak boja.</a:t>
            </a:r>
            <a:endParaRPr lang="hr-HR" sz="2800" b="1" i="1" dirty="0" smtClean="0">
              <a:solidFill>
                <a:srgbClr val="816D6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714752"/>
            <a:ext cx="3819340" cy="254821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/>
          <a:srcRect r="7506"/>
          <a:stretch>
            <a:fillRect/>
          </a:stretch>
        </p:blipFill>
        <p:spPr>
          <a:xfrm>
            <a:off x="500034" y="571480"/>
            <a:ext cx="2189064" cy="1571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kstniOkvir 10"/>
          <p:cNvSpPr txBox="1"/>
          <p:nvPr/>
        </p:nvSpPr>
        <p:spPr>
          <a:xfrm>
            <a:off x="4857752" y="3714752"/>
            <a:ext cx="371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 smtClean="0">
                <a:solidFill>
                  <a:srgbClr val="816D60"/>
                </a:solidFill>
              </a:rPr>
              <a:t>Postupak zaštite </a:t>
            </a:r>
            <a:r>
              <a:rPr lang="hr-HR" sz="2400" b="1" i="1" dirty="0" err="1" smtClean="0">
                <a:solidFill>
                  <a:srgbClr val="816D60"/>
                </a:solidFill>
              </a:rPr>
              <a:t>oksidnom</a:t>
            </a:r>
            <a:r>
              <a:rPr lang="hr-HR" sz="2400" b="1" i="1" dirty="0" smtClean="0">
                <a:solidFill>
                  <a:srgbClr val="816D60"/>
                </a:solidFill>
              </a:rPr>
              <a:t> prevlakom:</a:t>
            </a:r>
          </a:p>
          <a:p>
            <a:pPr marL="342900" indent="-342900">
              <a:buAutoNum type="arabicPeriod"/>
            </a:pPr>
            <a:r>
              <a:rPr lang="hr-HR" sz="2400" i="1" dirty="0" smtClean="0">
                <a:solidFill>
                  <a:schemeClr val="bg1">
                    <a:lumMod val="50000"/>
                  </a:schemeClr>
                </a:solidFill>
              </a:rPr>
              <a:t>skidanje hrđe čeličnom četkom i brusnim papirom</a:t>
            </a:r>
          </a:p>
          <a:p>
            <a:pPr marL="342900" indent="-342900">
              <a:buAutoNum type="arabicPeriod"/>
            </a:pPr>
            <a:r>
              <a:rPr lang="hr-HR" sz="2400" i="1" dirty="0" smtClean="0">
                <a:solidFill>
                  <a:schemeClr val="bg1">
                    <a:lumMod val="50000"/>
                  </a:schemeClr>
                </a:solidFill>
              </a:rPr>
              <a:t>nanošenje </a:t>
            </a:r>
            <a:r>
              <a:rPr lang="hr-HR" sz="2400" i="1" dirty="0" err="1" smtClean="0">
                <a:solidFill>
                  <a:schemeClr val="bg1">
                    <a:lumMod val="50000"/>
                  </a:schemeClr>
                </a:solidFill>
              </a:rPr>
              <a:t>minija</a:t>
            </a:r>
            <a:r>
              <a:rPr lang="hr-HR" sz="2400" i="1" dirty="0" smtClean="0">
                <a:solidFill>
                  <a:schemeClr val="bg1">
                    <a:lumMod val="50000"/>
                  </a:schemeClr>
                </a:solidFill>
              </a:rPr>
              <a:t> kistom</a:t>
            </a:r>
          </a:p>
          <a:p>
            <a:pPr marL="342900" indent="-342900">
              <a:buAutoNum type="arabicPeriod"/>
            </a:pPr>
            <a:r>
              <a:rPr lang="hr-HR" sz="2400" i="1" dirty="0" smtClean="0">
                <a:solidFill>
                  <a:schemeClr val="bg1">
                    <a:lumMod val="50000"/>
                  </a:schemeClr>
                </a:solidFill>
              </a:rPr>
              <a:t>nanošenje trajne boje</a:t>
            </a:r>
            <a:endParaRPr lang="hr-HR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2195736" y="980728"/>
            <a:ext cx="5904656" cy="86895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chemeClr val="bg1"/>
                </a:solidFill>
              </a:rPr>
              <a:t>Nemetalne prevlake</a:t>
            </a:r>
            <a:endParaRPr lang="hr-HR" sz="480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 txBox="1">
            <a:spLocks/>
          </p:cNvSpPr>
          <p:nvPr/>
        </p:nvSpPr>
        <p:spPr>
          <a:xfrm>
            <a:off x="357158" y="2786058"/>
            <a:ext cx="5586486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9525" algn="l"/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Najjednostavnija zaštita od korozije je zaštita nemetalnim prevlakama (</a:t>
            </a:r>
            <a:r>
              <a:rPr lang="hr-HR" b="1" i="1" dirty="0" smtClean="0">
                <a:solidFill>
                  <a:srgbClr val="816D60"/>
                </a:solidFill>
              </a:rPr>
              <a:t>mast, nafta, ulje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hr-HR" b="1" i="1" dirty="0" smtClean="0">
              <a:solidFill>
                <a:srgbClr val="816D6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643182"/>
            <a:ext cx="3036453" cy="250033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571480"/>
            <a:ext cx="2259123" cy="150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367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490066"/>
          </a:xfrm>
        </p:spPr>
        <p:txBody>
          <a:bodyPr>
            <a:normAutofit/>
          </a:bodyPr>
          <a:lstStyle/>
          <a:p>
            <a:r>
              <a:rPr lang="hr-HR" sz="2000" dirty="0" smtClean="0"/>
              <a:t>Domaći rad:</a:t>
            </a:r>
            <a:endParaRPr lang="hr-HR" sz="2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872208"/>
          </a:xfrm>
        </p:spPr>
        <p:txBody>
          <a:bodyPr/>
          <a:lstStyle/>
          <a:p>
            <a:r>
              <a:rPr lang="hr-HR" dirty="0" smtClean="0"/>
              <a:t>U bilježnicu odgovori na pitanja koja se nalaze na kraju lekcije.</a:t>
            </a:r>
          </a:p>
          <a:p>
            <a:r>
              <a:rPr lang="hr-HR" dirty="0" smtClean="0"/>
              <a:t>Riješi radni list </a:t>
            </a:r>
            <a:r>
              <a:rPr lang="hr-HR" dirty="0" smtClean="0"/>
              <a:t>T7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3532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211</Words>
  <Application>Microsoft Office PowerPoint</Application>
  <PresentationFormat>Prikaz na zaslonu (4:3)</PresentationFormat>
  <Paragraphs>27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Domaći rad: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Profesor</cp:lastModifiedBy>
  <cp:revision>165</cp:revision>
  <dcterms:created xsi:type="dcterms:W3CDTF">2014-07-14T13:41:43Z</dcterms:created>
  <dcterms:modified xsi:type="dcterms:W3CDTF">2018-04-24T12:33:44Z</dcterms:modified>
</cp:coreProperties>
</file>