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5" r:id="rId2"/>
    <p:sldId id="290" r:id="rId3"/>
    <p:sldId id="306" r:id="rId4"/>
    <p:sldId id="287" r:id="rId5"/>
    <p:sldId id="303" r:id="rId6"/>
    <p:sldId id="307" r:id="rId7"/>
    <p:sldId id="304" r:id="rId8"/>
    <p:sldId id="308" r:id="rId9"/>
    <p:sldId id="309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D60"/>
    <a:srgbClr val="CEC7C5"/>
    <a:srgbClr val="DD37A2"/>
    <a:srgbClr val="CA6A1E"/>
    <a:srgbClr val="E46C0A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>
      <p:cViewPr>
        <p:scale>
          <a:sx n="125" d="100"/>
          <a:sy n="125" d="100"/>
        </p:scale>
        <p:origin x="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EB508-87A2-4367-BE48-ED7426F9A25F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B4F8C-1ACF-492F-B089-9E0511CD85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4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B4F8C-1ACF-492F-B089-9E0511CD8541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702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779912" y="4293096"/>
            <a:ext cx="4176464" cy="132343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Hidroelektrane i termoelektrane</a:t>
            </a:r>
            <a:endParaRPr lang="hr-HR" sz="4000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73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niOkvir 8"/>
          <p:cNvSpPr txBox="1"/>
          <p:nvPr/>
        </p:nvSpPr>
        <p:spPr>
          <a:xfrm>
            <a:off x="3059832" y="548680"/>
            <a:ext cx="5544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 smtClean="0">
                <a:solidFill>
                  <a:srgbClr val="816D60"/>
                </a:solidFill>
              </a:rPr>
              <a:t>Elektrane</a:t>
            </a:r>
            <a:r>
              <a:rPr lang="hr-HR" sz="2800" i="1" dirty="0" smtClean="0"/>
              <a:t> </a:t>
            </a:r>
            <a:r>
              <a:rPr lang="hr-HR" sz="2800" i="1" dirty="0" smtClean="0">
                <a:solidFill>
                  <a:schemeClr val="bg1">
                    <a:lumMod val="50000"/>
                  </a:schemeClr>
                </a:solidFill>
              </a:rPr>
              <a:t>su energetska </a:t>
            </a:r>
          </a:p>
          <a:p>
            <a:r>
              <a:rPr lang="hr-HR" sz="2800" i="1" dirty="0" smtClean="0">
                <a:solidFill>
                  <a:schemeClr val="bg1">
                    <a:lumMod val="50000"/>
                  </a:schemeClr>
                </a:solidFill>
              </a:rPr>
              <a:t>postrojenja u kojima se pomoću generatora različiti oblici energije pretvaraju u električnu energiju.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95" y="5212169"/>
            <a:ext cx="1561253" cy="1041649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8" name="TekstniOkvir 7"/>
          <p:cNvSpPr txBox="1"/>
          <p:nvPr/>
        </p:nvSpPr>
        <p:spPr>
          <a:xfrm>
            <a:off x="971600" y="2630744"/>
            <a:ext cx="6669954" cy="14157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hr-HR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Podjela elektrana prema pogonskim strojevima i energiji elektrane:</a:t>
            </a:r>
            <a:endParaRPr lang="hr-H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r-HR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blačić sa strelicom gore 10"/>
          <p:cNvSpPr/>
          <p:nvPr/>
        </p:nvSpPr>
        <p:spPr>
          <a:xfrm>
            <a:off x="330687" y="4178131"/>
            <a:ext cx="1872207" cy="90242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Hidroelektrane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blačić sa strelicom gore 14"/>
          <p:cNvSpPr/>
          <p:nvPr/>
        </p:nvSpPr>
        <p:spPr>
          <a:xfrm>
            <a:off x="2310252" y="4183306"/>
            <a:ext cx="1980147" cy="902423"/>
          </a:xfrm>
          <a:prstGeom prst="up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Termoelektrane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lačić sa strelicom gore 16"/>
          <p:cNvSpPr/>
          <p:nvPr/>
        </p:nvSpPr>
        <p:spPr>
          <a:xfrm>
            <a:off x="4397757" y="4198307"/>
            <a:ext cx="1998349" cy="902423"/>
          </a:xfrm>
          <a:prstGeom prst="up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Vjetroelektrane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7898" y="5229914"/>
            <a:ext cx="1458065" cy="1093549"/>
          </a:xfrm>
          <a:prstGeom prst="rect">
            <a:avLst/>
          </a:prstGeom>
          <a:ln w="38100" cap="sq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Oblačić sa strelicom gore 18"/>
          <p:cNvSpPr/>
          <p:nvPr/>
        </p:nvSpPr>
        <p:spPr>
          <a:xfrm>
            <a:off x="6485262" y="4195495"/>
            <a:ext cx="1998349" cy="902423"/>
          </a:xfrm>
          <a:prstGeom prst="up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Solarne elektrane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34989" y="5229914"/>
            <a:ext cx="1971588" cy="1023904"/>
          </a:xfrm>
          <a:prstGeom prst="rect">
            <a:avLst/>
          </a:prstGeom>
          <a:ln w="38100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764" y="548680"/>
            <a:ext cx="2836922" cy="1897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0632" y="5212169"/>
            <a:ext cx="1627607" cy="1093549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07332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1" grpId="0" animBg="1"/>
      <p:bldP spid="15" grpId="0" animBg="1"/>
      <p:bldP spid="1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2143108" y="928670"/>
            <a:ext cx="5904656" cy="8689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Hidroelektrane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395536" y="2276872"/>
            <a:ext cx="839244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9525" algn="l"/>
            <a:r>
              <a:rPr lang="hr-HR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Hidroelektrana </a:t>
            </a:r>
            <a:r>
              <a:rPr lang="hr-HR" i="1" dirty="0" smtClean="0">
                <a:solidFill>
                  <a:schemeClr val="bg1">
                    <a:lumMod val="50000"/>
                  </a:schemeClr>
                </a:solidFill>
              </a:rPr>
              <a:t>je postrojenje koje energiju vode pretvara u električnu energiju.</a:t>
            </a:r>
            <a:endParaRPr lang="hr-HR" b="1" i="1" dirty="0" smtClean="0">
              <a:solidFill>
                <a:srgbClr val="816D6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9" y="3582857"/>
            <a:ext cx="3384373" cy="2141674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01" y="620688"/>
            <a:ext cx="2171630" cy="1448884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cxnSp>
        <p:nvCxnSpPr>
          <p:cNvPr id="15" name="Ravni poveznik sa strelicom 14"/>
          <p:cNvCxnSpPr/>
          <p:nvPr/>
        </p:nvCxnSpPr>
        <p:spPr>
          <a:xfrm flipH="1">
            <a:off x="4654641" y="5264756"/>
            <a:ext cx="244827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niOkvir 16"/>
          <p:cNvSpPr txBox="1"/>
          <p:nvPr/>
        </p:nvSpPr>
        <p:spPr>
          <a:xfrm>
            <a:off x="5608239" y="48816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GENERATOR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19" name="Ravni poveznik sa strelicom 18"/>
          <p:cNvCxnSpPr/>
          <p:nvPr/>
        </p:nvCxnSpPr>
        <p:spPr>
          <a:xfrm flipH="1">
            <a:off x="3286489" y="4415632"/>
            <a:ext cx="3600400" cy="881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niOkvir 19"/>
          <p:cNvSpPr txBox="1"/>
          <p:nvPr/>
        </p:nvSpPr>
        <p:spPr>
          <a:xfrm>
            <a:off x="5632496" y="40463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BRANA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23" name="Ravni poveznik sa strelicom 22"/>
          <p:cNvCxnSpPr/>
          <p:nvPr/>
        </p:nvCxnSpPr>
        <p:spPr>
          <a:xfrm flipV="1">
            <a:off x="179512" y="4906170"/>
            <a:ext cx="2376264" cy="18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niOkvir 23"/>
          <p:cNvSpPr txBox="1"/>
          <p:nvPr/>
        </p:nvSpPr>
        <p:spPr>
          <a:xfrm>
            <a:off x="244598" y="4005520"/>
            <a:ext cx="1771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AKUMULACIJSKO JEZERO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27" name="Ravni poveznik sa strelicom 26"/>
          <p:cNvCxnSpPr/>
          <p:nvPr/>
        </p:nvCxnSpPr>
        <p:spPr>
          <a:xfrm flipH="1" flipV="1">
            <a:off x="4584924" y="5462635"/>
            <a:ext cx="1875664" cy="5203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niOkvir 27"/>
          <p:cNvSpPr txBox="1"/>
          <p:nvPr/>
        </p:nvSpPr>
        <p:spPr>
          <a:xfrm>
            <a:off x="5734761" y="539826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TURBINA</a:t>
            </a:r>
            <a:endParaRPr lang="hr-HR" dirty="0">
              <a:solidFill>
                <a:srgbClr val="0070C0"/>
              </a:solidFill>
            </a:endParaRPr>
          </a:p>
        </p:txBody>
      </p:sp>
      <p:pic>
        <p:nvPicPr>
          <p:cNvPr id="30" name="Slika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30" y="4411015"/>
            <a:ext cx="1331639" cy="890534"/>
          </a:xfrm>
          <a:prstGeom prst="rect">
            <a:avLst/>
          </a:prstGeom>
        </p:spPr>
      </p:pic>
      <p:pic>
        <p:nvPicPr>
          <p:cNvPr id="32" name="Slika 3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585"/>
          <a:stretch/>
        </p:blipFill>
        <p:spPr>
          <a:xfrm>
            <a:off x="6731953" y="6076056"/>
            <a:ext cx="507777" cy="619671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767" y="6121749"/>
            <a:ext cx="712633" cy="534474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136" y="6065842"/>
            <a:ext cx="807870" cy="6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1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4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1324441" y="2281425"/>
            <a:ext cx="5904656" cy="8689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Hidroelektrane</a:t>
            </a:r>
            <a:endParaRPr lang="hr-HR" sz="4800" dirty="0">
              <a:solidFill>
                <a:schemeClr val="bg1"/>
              </a:solidFill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0953" y="546499"/>
            <a:ext cx="2171630" cy="144888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33" name="Oblačić sa strelicom gore 32"/>
          <p:cNvSpPr/>
          <p:nvPr/>
        </p:nvSpPr>
        <p:spPr>
          <a:xfrm>
            <a:off x="974643" y="3272459"/>
            <a:ext cx="1872207" cy="902423"/>
          </a:xfrm>
          <a:prstGeom prst="up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Akumulacijske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Oblačić sa strelicom gore 33"/>
          <p:cNvSpPr/>
          <p:nvPr/>
        </p:nvSpPr>
        <p:spPr>
          <a:xfrm>
            <a:off x="3095181" y="3308952"/>
            <a:ext cx="1980147" cy="902423"/>
          </a:xfrm>
          <a:prstGeom prst="up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Protočne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Oblačić sa strelicom gore 34"/>
          <p:cNvSpPr/>
          <p:nvPr/>
        </p:nvSpPr>
        <p:spPr>
          <a:xfrm>
            <a:off x="5302937" y="3303777"/>
            <a:ext cx="1998349" cy="902423"/>
          </a:xfrm>
          <a:prstGeom prst="up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Reverzibilne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" name="Slika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7439" y="4319848"/>
            <a:ext cx="1306613" cy="1962987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4581356"/>
            <a:ext cx="2163341" cy="1439973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0022" y="4645971"/>
            <a:ext cx="2080038" cy="1387776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26367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2195736" y="980728"/>
            <a:ext cx="5904656" cy="86895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Termoelektrane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0" y="2214554"/>
            <a:ext cx="91440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9525" algn="l"/>
            <a:r>
              <a:rPr lang="hr-HR" sz="2800" b="1" i="1" dirty="0" smtClean="0">
                <a:solidFill>
                  <a:srgbClr val="816D60"/>
                </a:solidFill>
              </a:rPr>
              <a:t>Termoelektrane </a:t>
            </a:r>
            <a:r>
              <a:rPr lang="hr-HR" sz="2800" i="1" dirty="0" smtClean="0">
                <a:solidFill>
                  <a:schemeClr val="bg1">
                    <a:lumMod val="50000"/>
                  </a:schemeClr>
                </a:solidFill>
              </a:rPr>
              <a:t>su postrojenja koja toplinsku energiju pretvaraju u električnu energiju. </a:t>
            </a:r>
            <a:endParaRPr lang="hr-HR" sz="2800" b="1" i="1" dirty="0" smtClean="0">
              <a:solidFill>
                <a:srgbClr val="816D6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3429000"/>
            <a:ext cx="4742578" cy="280108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771305"/>
            <a:ext cx="2586009" cy="1342991"/>
          </a:xfrm>
          <a:prstGeom prst="rect">
            <a:avLst/>
          </a:prstGeom>
          <a:ln w="38100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Ravni poveznik sa strelicom 7"/>
          <p:cNvCxnSpPr/>
          <p:nvPr/>
        </p:nvCxnSpPr>
        <p:spPr>
          <a:xfrm flipV="1">
            <a:off x="107504" y="5661248"/>
            <a:ext cx="2376264" cy="18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niOkvir 8"/>
          <p:cNvSpPr txBox="1"/>
          <p:nvPr/>
        </p:nvSpPr>
        <p:spPr>
          <a:xfrm>
            <a:off x="107504" y="5236648"/>
            <a:ext cx="177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GORIVO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12" name="Ravni poveznik sa strelicom 11"/>
          <p:cNvCxnSpPr/>
          <p:nvPr/>
        </p:nvCxnSpPr>
        <p:spPr>
          <a:xfrm flipV="1">
            <a:off x="711939" y="5739026"/>
            <a:ext cx="2341614" cy="6184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niOkvir 12"/>
          <p:cNvSpPr txBox="1"/>
          <p:nvPr/>
        </p:nvSpPr>
        <p:spPr>
          <a:xfrm>
            <a:off x="251520" y="5812314"/>
            <a:ext cx="177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PARNI KOTAO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14" name="Ravni poveznik sa strelicom 13"/>
          <p:cNvCxnSpPr/>
          <p:nvPr/>
        </p:nvCxnSpPr>
        <p:spPr>
          <a:xfrm flipV="1">
            <a:off x="3108737" y="5734674"/>
            <a:ext cx="620287" cy="9346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niOkvir 14"/>
          <p:cNvSpPr txBox="1"/>
          <p:nvPr/>
        </p:nvSpPr>
        <p:spPr>
          <a:xfrm>
            <a:off x="2023349" y="6247777"/>
            <a:ext cx="1721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PARNA TURNBINA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17" name="Ravni poveznik sa strelicom 16"/>
          <p:cNvCxnSpPr/>
          <p:nvPr/>
        </p:nvCxnSpPr>
        <p:spPr>
          <a:xfrm flipH="1" flipV="1">
            <a:off x="4138941" y="5454914"/>
            <a:ext cx="504264" cy="13616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niOkvir 17"/>
          <p:cNvSpPr txBox="1"/>
          <p:nvPr/>
        </p:nvSpPr>
        <p:spPr>
          <a:xfrm>
            <a:off x="4614240" y="6338662"/>
            <a:ext cx="177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GENERATOR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21" name="Ravni poveznik sa strelicom 20"/>
          <p:cNvCxnSpPr/>
          <p:nvPr/>
        </p:nvCxnSpPr>
        <p:spPr>
          <a:xfrm flipH="1" flipV="1">
            <a:off x="5148064" y="5555172"/>
            <a:ext cx="2095100" cy="7632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niOkvir 21"/>
          <p:cNvSpPr txBox="1"/>
          <p:nvPr/>
        </p:nvSpPr>
        <p:spPr>
          <a:xfrm>
            <a:off x="6782744" y="5773260"/>
            <a:ext cx="1965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TRANSFORMATOR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24" name="Ravni poveznik sa strelicom 23"/>
          <p:cNvCxnSpPr/>
          <p:nvPr/>
        </p:nvCxnSpPr>
        <p:spPr>
          <a:xfrm flipH="1" flipV="1">
            <a:off x="5940152" y="4293096"/>
            <a:ext cx="2123683" cy="6571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niOkvir 24"/>
          <p:cNvSpPr txBox="1"/>
          <p:nvPr/>
        </p:nvSpPr>
        <p:spPr>
          <a:xfrm>
            <a:off x="7080975" y="4252349"/>
            <a:ext cx="1965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DALEKOVOD</a:t>
            </a:r>
            <a:endParaRPr lang="hr-H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7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P spid="18" grpId="0"/>
      <p:bldP spid="22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683568" y="2267267"/>
            <a:ext cx="7488831" cy="86895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Termoelektrane</a:t>
            </a:r>
            <a:endParaRPr lang="hr-HR" sz="4800" dirty="0">
              <a:solidFill>
                <a:schemeClr val="bg1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83768" y="196582"/>
            <a:ext cx="3664458" cy="1903061"/>
          </a:xfrm>
          <a:prstGeom prst="rect">
            <a:avLst/>
          </a:prstGeom>
          <a:ln w="38100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Oblačić sa strelicom gore 18"/>
          <p:cNvSpPr/>
          <p:nvPr/>
        </p:nvSpPr>
        <p:spPr>
          <a:xfrm>
            <a:off x="251520" y="3290740"/>
            <a:ext cx="1474079" cy="902423"/>
          </a:xfrm>
          <a:prstGeom prst="up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Parne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blačić sa strelicom gore 19"/>
          <p:cNvSpPr/>
          <p:nvPr/>
        </p:nvSpPr>
        <p:spPr>
          <a:xfrm>
            <a:off x="1907704" y="3290740"/>
            <a:ext cx="1548827" cy="90242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Plinske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blačić sa strelicom gore 22"/>
          <p:cNvSpPr/>
          <p:nvPr/>
        </p:nvSpPr>
        <p:spPr>
          <a:xfrm>
            <a:off x="3626752" y="3289377"/>
            <a:ext cx="1509797" cy="902423"/>
          </a:xfrm>
          <a:prstGeom prst="up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Dizelske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" name="Slika 2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535" y="4340297"/>
            <a:ext cx="653517" cy="81689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9541" y="4344219"/>
            <a:ext cx="650378" cy="812973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3958" y="4371374"/>
            <a:ext cx="589363" cy="785818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35" name="Oblačić sa strelicom gore 34"/>
          <p:cNvSpPr/>
          <p:nvPr/>
        </p:nvSpPr>
        <p:spPr>
          <a:xfrm>
            <a:off x="5306771" y="3289010"/>
            <a:ext cx="1641494" cy="902423"/>
          </a:xfrm>
          <a:prstGeom prst="upArrowCallou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Nuklearna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" name="Slika 3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7333" y="4371373"/>
            <a:ext cx="1340367" cy="1005276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38" name="Slika 37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36296" y="4366905"/>
            <a:ext cx="1291014" cy="99992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40" name="Oblačić sa strelicom gore 39"/>
          <p:cNvSpPr/>
          <p:nvPr/>
        </p:nvSpPr>
        <p:spPr>
          <a:xfrm>
            <a:off x="7069769" y="3255555"/>
            <a:ext cx="1641494" cy="902423"/>
          </a:xfrm>
          <a:prstGeom prst="upArrowCallou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Geotermalne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" name="Slika 4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9384" y="4371373"/>
            <a:ext cx="628655" cy="785819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42" name="Slika 4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042" y="5620249"/>
            <a:ext cx="1340367" cy="873332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2787" y="4340297"/>
            <a:ext cx="612671" cy="81689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192" y="5286663"/>
            <a:ext cx="914326" cy="667172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42938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35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2195736" y="980728"/>
            <a:ext cx="5904656" cy="868958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Elektroenergetski sustav u RH</a:t>
            </a:r>
            <a:endParaRPr lang="hr-HR" sz="4800" dirty="0">
              <a:solidFill>
                <a:schemeClr val="bg1"/>
              </a:solidFill>
            </a:endParaRP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792112"/>
            <a:ext cx="1872208" cy="12461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http://atlas.geog.pmf.unizg.hr/e_skola/geo/mini/obnov_izvori_energ/images/karta%202%2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5835" y="1988841"/>
            <a:ext cx="4154558" cy="4419743"/>
          </a:xfrm>
          <a:prstGeom prst="rect">
            <a:avLst/>
          </a:prstGeom>
          <a:noFill/>
          <a:ln w="38100">
            <a:solidFill>
              <a:srgbClr val="816D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niOkvir 6"/>
          <p:cNvSpPr txBox="1"/>
          <p:nvPr/>
        </p:nvSpPr>
        <p:spPr>
          <a:xfrm>
            <a:off x="201418" y="2520964"/>
            <a:ext cx="37444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 smtClean="0">
                <a:solidFill>
                  <a:srgbClr val="816D60"/>
                </a:solidFill>
              </a:rPr>
              <a:t>Dalekovod </a:t>
            </a:r>
            <a:r>
              <a:rPr lang="hr-HR" sz="2800" i="1" dirty="0" smtClean="0">
                <a:solidFill>
                  <a:schemeClr val="bg1">
                    <a:lumMod val="50000"/>
                  </a:schemeClr>
                </a:solidFill>
              </a:rPr>
              <a:t>je energetski visokonaponski vod koji služi za prijenos električne energije.</a:t>
            </a:r>
          </a:p>
          <a:p>
            <a:r>
              <a:rPr lang="hr-HR" sz="2800" i="1" dirty="0" smtClean="0"/>
              <a:t> </a:t>
            </a:r>
            <a:endParaRPr lang="hr-HR" sz="28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201418" y="4293096"/>
            <a:ext cx="3218454" cy="2376264"/>
            <a:chOff x="323528" y="4509120"/>
            <a:chExt cx="3096344" cy="2160240"/>
          </a:xfrm>
        </p:grpSpPr>
        <p:sp>
          <p:nvSpPr>
            <p:cNvPr id="4" name="Elipsasti oblačić 3"/>
            <p:cNvSpPr/>
            <p:nvPr/>
          </p:nvSpPr>
          <p:spPr>
            <a:xfrm>
              <a:off x="323528" y="4509120"/>
              <a:ext cx="3096344" cy="2160240"/>
            </a:xfrm>
            <a:prstGeom prst="wedgeEllipseCallout">
              <a:avLst>
                <a:gd name="adj1" fmla="val 84282"/>
                <a:gd name="adj2" fmla="val -14795"/>
              </a:avLst>
            </a:prstGeom>
            <a:noFill/>
            <a:ln>
              <a:solidFill>
                <a:srgbClr val="816D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" name="TekstniOkvir 4"/>
            <p:cNvSpPr txBox="1"/>
            <p:nvPr/>
          </p:nvSpPr>
          <p:spPr>
            <a:xfrm>
              <a:off x="652096" y="4812671"/>
              <a:ext cx="2439207" cy="1594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b="1" dirty="0" smtClean="0">
                  <a:solidFill>
                    <a:schemeClr val="bg1">
                      <a:lumMod val="50000"/>
                    </a:schemeClr>
                  </a:solidFill>
                </a:rPr>
                <a:t>Proučimo grafičke oznake za pojedinu vrstu elektrane te prebroji koliko ima hidroelektrana, a koliko termoelektrana u RH?</a:t>
              </a:r>
              <a:endParaRPr lang="hr-HR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67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611560" y="4653136"/>
            <a:ext cx="7920880" cy="1584176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600" b="1" i="1" dirty="0" smtClean="0">
                <a:solidFill>
                  <a:schemeClr val="bg1"/>
                </a:solidFill>
              </a:rPr>
              <a:t>Štedite električnu energiju jer na taj način štitite okoliš i štedite novac.</a:t>
            </a:r>
            <a:endParaRPr lang="hr-HR" sz="3600" dirty="0">
              <a:solidFill>
                <a:schemeClr val="bg1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482" y="548680"/>
            <a:ext cx="5799475" cy="4032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710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49006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Domaći rad: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872208"/>
          </a:xfrm>
        </p:spPr>
        <p:txBody>
          <a:bodyPr/>
          <a:lstStyle/>
          <a:p>
            <a:r>
              <a:rPr lang="hr-HR" dirty="0" smtClean="0"/>
              <a:t>U bilježnicu odgovori na pitanja koja se nalaze na kraju lekcije.</a:t>
            </a:r>
          </a:p>
          <a:p>
            <a:r>
              <a:rPr lang="hr-HR" dirty="0" smtClean="0"/>
              <a:t>Riješi radni list </a:t>
            </a:r>
            <a:r>
              <a:rPr lang="hr-HR" dirty="0" smtClean="0"/>
              <a:t>T8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353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150</Words>
  <Application>Microsoft Office PowerPoint</Application>
  <PresentationFormat>Prikaz na zaslonu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Domaći rad: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Profesor</cp:lastModifiedBy>
  <cp:revision>214</cp:revision>
  <dcterms:created xsi:type="dcterms:W3CDTF">2014-07-14T13:41:43Z</dcterms:created>
  <dcterms:modified xsi:type="dcterms:W3CDTF">2018-04-24T12:35:04Z</dcterms:modified>
</cp:coreProperties>
</file>