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312" r:id="rId3"/>
    <p:sldId id="290" r:id="rId4"/>
    <p:sldId id="303" r:id="rId5"/>
    <p:sldId id="306" r:id="rId6"/>
    <p:sldId id="308" r:id="rId7"/>
    <p:sldId id="31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0"/>
    <a:srgbClr val="CEC7C5"/>
    <a:srgbClr val="DD37A2"/>
    <a:srgbClr val="CA6A1E"/>
    <a:srgbClr val="E46C0A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06" d="100"/>
          <a:sy n="10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B508-87A2-4367-BE48-ED7426F9A25F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B4F8C-1ACF-492F-B089-9E0511CD85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0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02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779912" y="4509120"/>
            <a:ext cx="4176464" cy="13234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Električne instalacije u kući</a:t>
            </a:r>
            <a:endParaRPr lang="hr-HR" sz="4000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7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/>
          <p:nvPr/>
        </p:nvSpPr>
        <p:spPr>
          <a:xfrm>
            <a:off x="3371043" y="670677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Za priključak kuće ili stana na lokalnu električnu mrežu služi nam </a:t>
            </a:r>
            <a:r>
              <a:rPr lang="hr-HR" sz="2800" b="1" i="1" dirty="0" smtClean="0">
                <a:solidFill>
                  <a:srgbClr val="816D60"/>
                </a:solidFill>
              </a:rPr>
              <a:t>priključno – mjerni ormarić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u kojem se nalazi glavni osigurač i brojilo.</a:t>
            </a:r>
          </a:p>
          <a:p>
            <a:endParaRPr lang="hr-HR" sz="2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712"/>
            <a:ext cx="3267436" cy="3485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kstniOkvir 12"/>
          <p:cNvSpPr txBox="1"/>
          <p:nvPr/>
        </p:nvSpPr>
        <p:spPr>
          <a:xfrm>
            <a:off x="323528" y="3561978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Električna struja se dalje dovodi do </a:t>
            </a:r>
            <a:r>
              <a:rPr lang="hr-HR" sz="2800" b="1" i="1" dirty="0" smtClean="0">
                <a:solidFill>
                  <a:srgbClr val="816D60"/>
                </a:solidFill>
              </a:rPr>
              <a:t>razvodne kutije </a:t>
            </a:r>
            <a:r>
              <a:rPr lang="hr-HR" sz="2800" i="1" dirty="0" smtClean="0">
                <a:solidFill>
                  <a:schemeClr val="bg1">
                    <a:lumMod val="50000"/>
                  </a:schemeClr>
                </a:solidFill>
              </a:rPr>
              <a:t>u kojoj se nalaze osigurači putem kojih se dalje granaju strujni krugovi po stanu.</a:t>
            </a:r>
          </a:p>
          <a:p>
            <a:endParaRPr lang="hr-HR" sz="2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48333"/>
            <a:ext cx="3976798" cy="2647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840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615" y="1829425"/>
            <a:ext cx="3945528" cy="3434071"/>
          </a:xfrm>
          <a:prstGeom prst="rect">
            <a:avLst/>
          </a:prstGeom>
          <a:ln w="57150">
            <a:solidFill>
              <a:srgbClr val="816D60"/>
            </a:solidFill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35947"/>
          <a:stretch/>
        </p:blipFill>
        <p:spPr bwMode="auto">
          <a:xfrm>
            <a:off x="2849378" y="2812918"/>
            <a:ext cx="926650" cy="576064"/>
          </a:xfrm>
          <a:prstGeom prst="rect">
            <a:avLst/>
          </a:prstGeom>
          <a:solidFill>
            <a:srgbClr val="816D60"/>
          </a:solidFill>
          <a:ln w="57150">
            <a:solidFill>
              <a:srgbClr val="816D60"/>
            </a:solidFill>
            <a:miter lim="800000"/>
            <a:headEnd/>
            <a:tailEnd/>
          </a:ln>
          <a:effec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1259632" y="4324048"/>
            <a:ext cx="1728192" cy="819922"/>
          </a:xfrm>
          <a:prstGeom prst="rect">
            <a:avLst/>
          </a:prstGeom>
          <a:solidFill>
            <a:srgbClr val="816D60"/>
          </a:solidFill>
          <a:ln w="57150">
            <a:solidFill>
              <a:srgbClr val="816D60"/>
            </a:solidFill>
            <a:miter lim="800000"/>
            <a:headEnd/>
            <a:tailEnd/>
          </a:ln>
          <a:effectLst/>
        </p:spPr>
      </p:pic>
      <p:sp>
        <p:nvSpPr>
          <p:cNvPr id="28" name="Naslov 1"/>
          <p:cNvSpPr txBox="1">
            <a:spLocks/>
          </p:cNvSpPr>
          <p:nvPr/>
        </p:nvSpPr>
        <p:spPr>
          <a:xfrm>
            <a:off x="1576051" y="273483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Dijelovi strujnoga kruga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27" name="Zaobljeni pravokutni oblačić 26"/>
          <p:cNvSpPr/>
          <p:nvPr/>
        </p:nvSpPr>
        <p:spPr>
          <a:xfrm>
            <a:off x="323528" y="1723021"/>
            <a:ext cx="2261080" cy="1553451"/>
          </a:xfrm>
          <a:prstGeom prst="wedgeRoundRectCallout">
            <a:avLst>
              <a:gd name="adj1" fmla="val 74307"/>
              <a:gd name="adj2" fmla="val 408"/>
              <a:gd name="adj3" fmla="val 16667"/>
            </a:avLst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Izvor električne energije </a:t>
            </a:r>
            <a:r>
              <a:rPr lang="hr-HR" sz="1600" dirty="0" smtClean="0"/>
              <a:t>je tehnička tvorevina koja neki oblik energije pretvara u električnu energiju. </a:t>
            </a:r>
          </a:p>
        </p:txBody>
      </p:sp>
      <p:sp>
        <p:nvSpPr>
          <p:cNvPr id="24" name="Zaobljeni pravokutni oblačić 23"/>
          <p:cNvSpPr/>
          <p:nvPr/>
        </p:nvSpPr>
        <p:spPr>
          <a:xfrm>
            <a:off x="6084168" y="1462733"/>
            <a:ext cx="2563788" cy="1140162"/>
          </a:xfrm>
          <a:prstGeom prst="wedgeRoundRectCallout">
            <a:avLst>
              <a:gd name="adj1" fmla="val -96204"/>
              <a:gd name="adj2" fmla="val 64479"/>
              <a:gd name="adj3" fmla="val 16667"/>
            </a:avLst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 vodič</a:t>
            </a:r>
            <a:r>
              <a:rPr lang="hr-HR" sz="1600" dirty="0" smtClean="0"/>
              <a:t> (žica, vod) su dijelovi električne instalacije koji dobro provode električnu struju.</a:t>
            </a:r>
            <a:endParaRPr lang="hr-HR" sz="1600" dirty="0"/>
          </a:p>
        </p:txBody>
      </p:sp>
      <p:sp>
        <p:nvSpPr>
          <p:cNvPr id="26" name="Zaobljeni pravokutni oblačić 25"/>
          <p:cNvSpPr/>
          <p:nvPr/>
        </p:nvSpPr>
        <p:spPr>
          <a:xfrm>
            <a:off x="800597" y="5427448"/>
            <a:ext cx="3510035" cy="935418"/>
          </a:xfrm>
          <a:prstGeom prst="wedgeRoundRectCallout">
            <a:avLst>
              <a:gd name="adj1" fmla="val 29439"/>
              <a:gd name="adj2" fmla="val -96399"/>
              <a:gd name="adj3" fmla="val 16667"/>
            </a:avLst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Prekidač </a:t>
            </a:r>
            <a:r>
              <a:rPr lang="hr-HR" sz="1600" smtClean="0"/>
              <a:t>je </a:t>
            </a:r>
            <a:r>
              <a:rPr lang="hr-HR" sz="1600" dirty="0" smtClean="0"/>
              <a:t>uređaj koji služi za otvaranje i zatvaranje strujnog kruga.</a:t>
            </a:r>
            <a:endParaRPr lang="hr-HR" sz="1600" dirty="0"/>
          </a:p>
        </p:txBody>
      </p:sp>
      <p:sp>
        <p:nvSpPr>
          <p:cNvPr id="25" name="Zaobljeni pravokutni oblačić 24"/>
          <p:cNvSpPr/>
          <p:nvPr/>
        </p:nvSpPr>
        <p:spPr>
          <a:xfrm>
            <a:off x="5381736" y="5301208"/>
            <a:ext cx="3266220" cy="945781"/>
          </a:xfrm>
          <a:prstGeom prst="wedgeRoundRectCallout">
            <a:avLst>
              <a:gd name="adj1" fmla="val -61628"/>
              <a:gd name="adj2" fmla="val -89080"/>
              <a:gd name="adj3" fmla="val 16667"/>
            </a:avLst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Trošilo</a:t>
            </a:r>
            <a:r>
              <a:rPr lang="hr-HR" sz="1600" b="1" dirty="0" smtClean="0">
                <a:solidFill>
                  <a:srgbClr val="816D60"/>
                </a:solidFill>
              </a:rPr>
              <a:t> </a:t>
            </a:r>
            <a:r>
              <a:rPr lang="hr-HR" sz="1600" dirty="0" smtClean="0"/>
              <a:t>je tehnička tvorevina koja pretvara električnu energiju u neki drugi oblik energije.</a:t>
            </a:r>
            <a:endParaRPr lang="hr-HR" sz="1600" dirty="0"/>
          </a:p>
        </p:txBody>
      </p:sp>
      <p:grpSp>
        <p:nvGrpSpPr>
          <p:cNvPr id="12" name="Grupa 11"/>
          <p:cNvGrpSpPr/>
          <p:nvPr/>
        </p:nvGrpSpPr>
        <p:grpSpPr>
          <a:xfrm>
            <a:off x="5193850" y="2812918"/>
            <a:ext cx="1198059" cy="508279"/>
            <a:chOff x="6920021" y="2704697"/>
            <a:chExt cx="1198059" cy="508279"/>
          </a:xfrm>
        </p:grpSpPr>
        <p:pic>
          <p:nvPicPr>
            <p:cNvPr id="21" name="Picture 4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016"/>
            <a:stretch/>
          </p:blipFill>
          <p:spPr bwMode="auto">
            <a:xfrm>
              <a:off x="6920021" y="2704697"/>
              <a:ext cx="1198059" cy="508279"/>
            </a:xfrm>
            <a:prstGeom prst="rect">
              <a:avLst/>
            </a:prstGeom>
            <a:solidFill>
              <a:srgbClr val="816D60"/>
            </a:solidFill>
            <a:ln w="57150">
              <a:solidFill>
                <a:srgbClr val="816D60"/>
              </a:solidFill>
              <a:miter lim="800000"/>
              <a:headEnd/>
              <a:tailEnd/>
            </a:ln>
            <a:effectLst/>
          </p:spPr>
        </p:pic>
        <p:cxnSp>
          <p:nvCxnSpPr>
            <p:cNvPr id="7" name="Ravni poveznik 6"/>
            <p:cNvCxnSpPr/>
            <p:nvPr/>
          </p:nvCxnSpPr>
          <p:spPr>
            <a:xfrm flipV="1">
              <a:off x="7184791" y="2972873"/>
              <a:ext cx="760733" cy="270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a 39"/>
          <p:cNvGrpSpPr/>
          <p:nvPr/>
        </p:nvGrpSpPr>
        <p:grpSpPr>
          <a:xfrm>
            <a:off x="4528379" y="5194526"/>
            <a:ext cx="711788" cy="700631"/>
            <a:chOff x="5272964" y="4107149"/>
            <a:chExt cx="711788" cy="700631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63971" t="18269" b="25030"/>
            <a:stretch/>
          </p:blipFill>
          <p:spPr bwMode="auto">
            <a:xfrm>
              <a:off x="5272964" y="4107149"/>
              <a:ext cx="711788" cy="700631"/>
            </a:xfrm>
            <a:prstGeom prst="rect">
              <a:avLst/>
            </a:prstGeom>
            <a:solidFill>
              <a:srgbClr val="816D60"/>
            </a:solidFill>
            <a:ln w="57150">
              <a:solidFill>
                <a:srgbClr val="816D60"/>
              </a:solidFill>
              <a:miter lim="800000"/>
              <a:headEnd/>
              <a:tailEnd/>
            </a:ln>
            <a:effectLst/>
          </p:spPr>
        </p:pic>
        <p:cxnSp>
          <p:nvCxnSpPr>
            <p:cNvPr id="34" name="Ravni poveznik 33"/>
            <p:cNvCxnSpPr/>
            <p:nvPr/>
          </p:nvCxnSpPr>
          <p:spPr>
            <a:xfrm>
              <a:off x="5774619" y="4457463"/>
              <a:ext cx="116608" cy="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5287400" y="4457463"/>
              <a:ext cx="116608" cy="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33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 animBg="1"/>
      <p:bldP spid="26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Električni vodič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2098020" y="2625719"/>
            <a:ext cx="3003748" cy="3384377"/>
          </a:xfrm>
          <a:prstGeom prst="rect">
            <a:avLst/>
          </a:prstGeom>
          <a:ln w="38100" cap="sq">
            <a:solidFill>
              <a:srgbClr val="816D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8454"/>
            <a:ext cx="1985688" cy="1743683"/>
          </a:xfrm>
          <a:prstGeom prst="rect">
            <a:avLst/>
          </a:prstGeom>
          <a:ln w="38100" cap="sq">
            <a:solidFill>
              <a:srgbClr val="816D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Ravni poveznik sa strelicom 7"/>
          <p:cNvCxnSpPr/>
          <p:nvPr/>
        </p:nvCxnSpPr>
        <p:spPr>
          <a:xfrm flipV="1">
            <a:off x="208731" y="3553479"/>
            <a:ext cx="2596716" cy="18455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60989" y="3146906"/>
            <a:ext cx="17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ZAŠTITNI VODIČ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Ravni poveznik sa strelicom 11"/>
          <p:cNvCxnSpPr/>
          <p:nvPr/>
        </p:nvCxnSpPr>
        <p:spPr>
          <a:xfrm>
            <a:off x="319296" y="4317907"/>
            <a:ext cx="2205259" cy="3442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285186" y="3905117"/>
            <a:ext cx="17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 - VODIČ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Ravni poveznik sa strelicom 13"/>
          <p:cNvCxnSpPr/>
          <p:nvPr/>
        </p:nvCxnSpPr>
        <p:spPr>
          <a:xfrm flipV="1">
            <a:off x="335102" y="5064608"/>
            <a:ext cx="2243898" cy="46172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260447" y="4694548"/>
            <a:ext cx="17219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FAZNI VODIČ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aobljeni pravokutnik 25"/>
          <p:cNvSpPr/>
          <p:nvPr/>
        </p:nvSpPr>
        <p:spPr>
          <a:xfrm>
            <a:off x="5940152" y="2039307"/>
            <a:ext cx="2426113" cy="1553451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Zaštitni vodič (žuto – zelene boje) </a:t>
            </a:r>
            <a:r>
              <a:rPr lang="hr-HR" sz="1600" dirty="0" smtClean="0"/>
              <a:t>koristimo za uzemljenje trošila i spaja se na metalno kućište trošila radi zaštite od strujnog udara.</a:t>
            </a:r>
          </a:p>
        </p:txBody>
      </p:sp>
      <p:sp>
        <p:nvSpPr>
          <p:cNvPr id="27" name="Zaobljeni pravokutnik 26"/>
          <p:cNvSpPr/>
          <p:nvPr/>
        </p:nvSpPr>
        <p:spPr>
          <a:xfrm>
            <a:off x="6012160" y="3740101"/>
            <a:ext cx="2426113" cy="985044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 err="1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</a:t>
            </a:r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vodič (plave boje) </a:t>
            </a:r>
            <a:r>
              <a:rPr lang="hr-HR" sz="1600" dirty="0" smtClean="0"/>
              <a:t>je vodič u kojem nema napona.</a:t>
            </a:r>
          </a:p>
        </p:txBody>
      </p:sp>
      <p:sp>
        <p:nvSpPr>
          <p:cNvPr id="28" name="Zaobljeni pravokutnik 27"/>
          <p:cNvSpPr/>
          <p:nvPr/>
        </p:nvSpPr>
        <p:spPr>
          <a:xfrm>
            <a:off x="6012159" y="4872488"/>
            <a:ext cx="2426113" cy="1553451"/>
          </a:xfrm>
          <a:prstGeom prst="roundRect">
            <a:avLst/>
          </a:prstGeom>
          <a:ln w="57150">
            <a:solidFill>
              <a:srgbClr val="816D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Fazni vodič </a:t>
            </a:r>
            <a:r>
              <a:rPr lang="hr-HR" sz="16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(crne ili smeđe </a:t>
            </a:r>
            <a:r>
              <a:rPr lang="hr-HR" sz="1600" b="1" dirty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boje) </a:t>
            </a:r>
            <a:r>
              <a:rPr lang="hr-HR" sz="1600" dirty="0" smtClean="0"/>
              <a:t>je vodič koji je pod naponom te se ne smije dodirivati zbog opasnosti od strujnog udara.</a:t>
            </a:r>
          </a:p>
        </p:txBody>
      </p:sp>
    </p:spTree>
    <p:extLst>
      <p:ext uri="{BB962C8B-B14F-4D97-AF65-F5344CB8AC3E}">
        <p14:creationId xmlns:p14="http://schemas.microsoft.com/office/powerpoint/2010/main" val="26367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24" y="2924944"/>
            <a:ext cx="2088311" cy="3775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2144307" y="941862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       Električni osigurači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395536" y="2276872"/>
            <a:ext cx="626469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 osigurači 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su namjerno oslabljena mjesta u strujnom krugu koja štite električnu instalaciju od kratkog spoja i preopterećenja.</a:t>
            </a:r>
            <a:endParaRPr lang="hr-HR" b="1" i="1" dirty="0" smtClean="0">
              <a:solidFill>
                <a:srgbClr val="816D60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39" y="5380697"/>
            <a:ext cx="1560808" cy="1041352"/>
          </a:xfrm>
          <a:prstGeom prst="rect">
            <a:avLst/>
          </a:prstGeom>
          <a:ln w="38100">
            <a:solidFill>
              <a:srgbClr val="816D60"/>
            </a:solidFill>
          </a:ln>
        </p:spPr>
      </p:pic>
      <p:cxnSp>
        <p:nvCxnSpPr>
          <p:cNvPr id="15" name="Ravni poveznik sa strelicom 14"/>
          <p:cNvCxnSpPr/>
          <p:nvPr/>
        </p:nvCxnSpPr>
        <p:spPr>
          <a:xfrm flipH="1" flipV="1">
            <a:off x="7082151" y="4868218"/>
            <a:ext cx="1826037" cy="34377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7966187" y="4511675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ULOŽAK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19" name="Ravni poveznik sa strelicom 18"/>
          <p:cNvCxnSpPr/>
          <p:nvPr/>
        </p:nvCxnSpPr>
        <p:spPr>
          <a:xfrm flipH="1">
            <a:off x="7092279" y="4038561"/>
            <a:ext cx="1815909" cy="0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niOkvir 19"/>
          <p:cNvSpPr txBox="1"/>
          <p:nvPr/>
        </p:nvSpPr>
        <p:spPr>
          <a:xfrm>
            <a:off x="7874239" y="3669229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GLAVA</a:t>
            </a:r>
            <a:endParaRPr lang="hr-HR" b="1" dirty="0">
              <a:solidFill>
                <a:srgbClr val="816D60"/>
              </a:solidFill>
            </a:endParaRPr>
          </a:p>
        </p:txBody>
      </p:sp>
      <p:cxnSp>
        <p:nvCxnSpPr>
          <p:cNvPr id="27" name="Ravni poveznik sa strelicom 26"/>
          <p:cNvCxnSpPr/>
          <p:nvPr/>
        </p:nvCxnSpPr>
        <p:spPr>
          <a:xfrm flipH="1" flipV="1">
            <a:off x="7154303" y="5856401"/>
            <a:ext cx="1767314" cy="23488"/>
          </a:xfrm>
          <a:prstGeom prst="straightConnector1">
            <a:avLst/>
          </a:prstGeom>
          <a:ln w="57150">
            <a:solidFill>
              <a:srgbClr val="816D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niOkvir 27"/>
          <p:cNvSpPr txBox="1"/>
          <p:nvPr/>
        </p:nvSpPr>
        <p:spPr>
          <a:xfrm>
            <a:off x="7952369" y="5525997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</a:rPr>
              <a:t>KUČIŠTE</a:t>
            </a:r>
            <a:endParaRPr lang="hr-HR" b="1" dirty="0">
              <a:solidFill>
                <a:srgbClr val="816D60"/>
              </a:solidFill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7" t="40938" r="23735" b="29173"/>
          <a:stretch/>
        </p:blipFill>
        <p:spPr>
          <a:xfrm>
            <a:off x="179512" y="776271"/>
            <a:ext cx="2910427" cy="1164171"/>
          </a:xfrm>
          <a:prstGeom prst="rect">
            <a:avLst/>
          </a:prstGeom>
          <a:ln w="38100">
            <a:solidFill>
              <a:srgbClr val="816D60"/>
            </a:solidFill>
          </a:ln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85" y="5366322"/>
            <a:ext cx="1582355" cy="1055727"/>
          </a:xfrm>
          <a:prstGeom prst="rect">
            <a:avLst/>
          </a:prstGeom>
          <a:ln w="38100">
            <a:solidFill>
              <a:srgbClr val="816D60"/>
            </a:solidFill>
          </a:ln>
        </p:spPr>
      </p:pic>
      <p:sp>
        <p:nvSpPr>
          <p:cNvPr id="22" name="Oblačić sa strelicom gore 21"/>
          <p:cNvSpPr/>
          <p:nvPr/>
        </p:nvSpPr>
        <p:spPr>
          <a:xfrm>
            <a:off x="1522907" y="4293096"/>
            <a:ext cx="1980147" cy="902423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Rastalni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osigurači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blačić sa strelicom gore 24"/>
          <p:cNvSpPr/>
          <p:nvPr/>
        </p:nvSpPr>
        <p:spPr>
          <a:xfrm>
            <a:off x="3730663" y="4287921"/>
            <a:ext cx="1998349" cy="90242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Automatski osigurači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871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8" grpId="0"/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11560" y="4653136"/>
            <a:ext cx="7920880" cy="1584176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i="1" dirty="0" smtClean="0">
                <a:solidFill>
                  <a:schemeClr val="bg1"/>
                </a:solidFill>
              </a:rPr>
              <a:t>Nije dopušteno popravljati uložak </a:t>
            </a:r>
          </a:p>
          <a:p>
            <a:r>
              <a:rPr lang="hr-HR" sz="3200" b="1" i="1" dirty="0" smtClean="0">
                <a:solidFill>
                  <a:schemeClr val="bg1"/>
                </a:solidFill>
              </a:rPr>
              <a:t>električnog osigurača već zamijeniti ispravnim  iste vrijednosti.</a:t>
            </a:r>
            <a:endParaRPr lang="hr-HR" sz="3200" dirty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723" y="404664"/>
            <a:ext cx="6162958" cy="4111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1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49006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Domaći rad: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8"/>
          </a:xfrm>
        </p:spPr>
        <p:txBody>
          <a:bodyPr/>
          <a:lstStyle/>
          <a:p>
            <a:r>
              <a:rPr lang="hr-HR" dirty="0" smtClean="0"/>
              <a:t>U bilježnicu odgovori na pitanja koja se nalaze na kraju lekcije.</a:t>
            </a:r>
          </a:p>
          <a:p>
            <a:r>
              <a:rPr lang="hr-HR" dirty="0" smtClean="0"/>
              <a:t>Riješi radni list </a:t>
            </a:r>
            <a:r>
              <a:rPr lang="hr-HR" dirty="0" smtClean="0"/>
              <a:t>T9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53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247</Words>
  <Application>Microsoft Office PowerPoint</Application>
  <PresentationFormat>Prikaz na zaslonu (4:3)</PresentationFormat>
  <Paragraphs>29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Profesor</cp:lastModifiedBy>
  <cp:revision>220</cp:revision>
  <dcterms:created xsi:type="dcterms:W3CDTF">2014-07-14T13:41:43Z</dcterms:created>
  <dcterms:modified xsi:type="dcterms:W3CDTF">2018-04-24T12:38:19Z</dcterms:modified>
</cp:coreProperties>
</file>