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311" r:id="rId2"/>
    <p:sldId id="319" r:id="rId3"/>
    <p:sldId id="322" r:id="rId4"/>
    <p:sldId id="323" r:id="rId5"/>
    <p:sldId id="308" r:id="rId6"/>
    <p:sldId id="324" r:id="rId7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16D60"/>
    <a:srgbClr val="CEC7C5"/>
    <a:srgbClr val="DD37A2"/>
    <a:srgbClr val="CA6A1E"/>
    <a:srgbClr val="E46C0A"/>
    <a:srgbClr val="F7964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404" autoAdjust="0"/>
    <p:restoredTop sz="94660"/>
  </p:normalViewPr>
  <p:slideViewPr>
    <p:cSldViewPr>
      <p:cViewPr>
        <p:scale>
          <a:sx n="115" d="100"/>
          <a:sy n="115" d="100"/>
        </p:scale>
        <p:origin x="-11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9EB508-87A2-4367-BE48-ED7426F9A25F}" type="datetimeFigureOut">
              <a:rPr lang="hr-HR" smtClean="0"/>
              <a:pPr/>
              <a:t>24.4.2018.</a:t>
            </a:fld>
            <a:endParaRPr lang="hr-HR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1B4F8C-1ACF-492F-B089-9E0511CD8541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94448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AA24C-FDD2-43F0-B752-4A89BC7DC585}" type="datetimeFigureOut">
              <a:rPr lang="hr-HR" smtClean="0"/>
              <a:pPr/>
              <a:t>24.4.2018.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E6744-CB70-4522-A4C6-8D449D041857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AA24C-FDD2-43F0-B752-4A89BC7DC585}" type="datetimeFigureOut">
              <a:rPr lang="hr-HR" smtClean="0"/>
              <a:pPr/>
              <a:t>24.4.2018.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E6744-CB70-4522-A4C6-8D449D041857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AA24C-FDD2-43F0-B752-4A89BC7DC585}" type="datetimeFigureOut">
              <a:rPr lang="hr-HR" smtClean="0"/>
              <a:pPr/>
              <a:t>24.4.2018.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E6744-CB70-4522-A4C6-8D449D041857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AA24C-FDD2-43F0-B752-4A89BC7DC585}" type="datetimeFigureOut">
              <a:rPr lang="hr-HR" smtClean="0"/>
              <a:pPr/>
              <a:t>24.4.2018.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E6744-CB70-4522-A4C6-8D449D041857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AA24C-FDD2-43F0-B752-4A89BC7DC585}" type="datetimeFigureOut">
              <a:rPr lang="hr-HR" smtClean="0"/>
              <a:pPr/>
              <a:t>24.4.2018.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E6744-CB70-4522-A4C6-8D449D041857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AA24C-FDD2-43F0-B752-4A89BC7DC585}" type="datetimeFigureOut">
              <a:rPr lang="hr-HR" smtClean="0"/>
              <a:pPr/>
              <a:t>24.4.2018.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E6744-CB70-4522-A4C6-8D449D041857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AA24C-FDD2-43F0-B752-4A89BC7DC585}" type="datetimeFigureOut">
              <a:rPr lang="hr-HR" smtClean="0"/>
              <a:pPr/>
              <a:t>24.4.2018.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E6744-CB70-4522-A4C6-8D449D041857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AA24C-FDD2-43F0-B752-4A89BC7DC585}" type="datetimeFigureOut">
              <a:rPr lang="hr-HR" smtClean="0"/>
              <a:pPr/>
              <a:t>24.4.2018.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E6744-CB70-4522-A4C6-8D449D041857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AA24C-FDD2-43F0-B752-4A89BC7DC585}" type="datetimeFigureOut">
              <a:rPr lang="hr-HR" smtClean="0"/>
              <a:pPr/>
              <a:t>24.4.2018.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E6744-CB70-4522-A4C6-8D449D041857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AA24C-FDD2-43F0-B752-4A89BC7DC585}" type="datetimeFigureOut">
              <a:rPr lang="hr-HR" smtClean="0"/>
              <a:pPr/>
              <a:t>24.4.2018.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E6744-CB70-4522-A4C6-8D449D041857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AA24C-FDD2-43F0-B752-4A89BC7DC585}" type="datetimeFigureOut">
              <a:rPr lang="hr-HR" smtClean="0"/>
              <a:pPr/>
              <a:t>24.4.2018.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E6744-CB70-4522-A4C6-8D449D041857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7AA24C-FDD2-43F0-B752-4A89BC7DC585}" type="datetimeFigureOut">
              <a:rPr lang="hr-HR" smtClean="0"/>
              <a:pPr/>
              <a:t>24.4.2018.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9E6744-CB70-4522-A4C6-8D449D041857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niOkvir 1"/>
          <p:cNvSpPr txBox="1"/>
          <p:nvPr/>
        </p:nvSpPr>
        <p:spPr>
          <a:xfrm>
            <a:off x="3707904" y="4653136"/>
            <a:ext cx="4608512" cy="1077218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  <a:reflection blurRad="6350" stA="50000" endA="300" endPos="55500" dist="50800" dir="5400000" sy="-100000" algn="bl" rotWithShape="0"/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endParaRPr lang="hr-HR" sz="1200" b="1" dirty="0" smtClean="0">
              <a:solidFill>
                <a:srgbClr val="816D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hr-HR" sz="4000" b="1" dirty="0" smtClean="0">
                <a:solidFill>
                  <a:srgbClr val="816D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Električni grijač vode</a:t>
            </a:r>
          </a:p>
          <a:p>
            <a:pPr algn="ctr"/>
            <a:endParaRPr lang="hr-HR" sz="1200" b="1" dirty="0">
              <a:solidFill>
                <a:srgbClr val="816D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18783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lika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211960" y="3212976"/>
            <a:ext cx="4824536" cy="2520280"/>
          </a:xfrm>
          <a:prstGeom prst="rect">
            <a:avLst/>
          </a:prstGeom>
        </p:spPr>
      </p:pic>
      <p:sp>
        <p:nvSpPr>
          <p:cNvPr id="2" name="Naslov 1"/>
          <p:cNvSpPr txBox="1">
            <a:spLocks/>
          </p:cNvSpPr>
          <p:nvPr/>
        </p:nvSpPr>
        <p:spPr>
          <a:xfrm>
            <a:off x="2195736" y="980728"/>
            <a:ext cx="5904656" cy="868958"/>
          </a:xfrm>
          <a:prstGeom prst="rect">
            <a:avLst/>
          </a:prstGeom>
          <a:solidFill>
            <a:srgbClr val="816D60"/>
          </a:soli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b="1" i="1" dirty="0" smtClean="0">
                <a:solidFill>
                  <a:schemeClr val="bg1"/>
                </a:solidFill>
              </a:rPr>
              <a:t>Električni grijač</a:t>
            </a:r>
            <a:endParaRPr lang="hr-HR" sz="4800" dirty="0">
              <a:solidFill>
                <a:schemeClr val="bg1"/>
              </a:solidFill>
            </a:endParaRPr>
          </a:p>
        </p:txBody>
      </p:sp>
      <p:pic>
        <p:nvPicPr>
          <p:cNvPr id="3" name="Slika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812419"/>
            <a:ext cx="2221132" cy="147497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16" name="Rezervirano mjesto sadržaja 2"/>
          <p:cNvSpPr txBox="1">
            <a:spLocks/>
          </p:cNvSpPr>
          <p:nvPr/>
        </p:nvSpPr>
        <p:spPr>
          <a:xfrm>
            <a:off x="251520" y="2564904"/>
            <a:ext cx="4464496" cy="356559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2575" indent="-9525" algn="l"/>
            <a:r>
              <a:rPr lang="hr-HR" sz="2400" b="1" i="1" dirty="0" smtClean="0">
                <a:solidFill>
                  <a:srgbClr val="816D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Električni grijač </a:t>
            </a:r>
            <a:r>
              <a:rPr lang="hr-HR" sz="2400" i="1" dirty="0" smtClean="0">
                <a:solidFill>
                  <a:schemeClr val="bg1">
                    <a:lumMod val="50000"/>
                  </a:schemeClr>
                </a:solidFill>
              </a:rPr>
              <a:t>je spiralno uvijena žica velikog električnog otpora  obložena keramičkim izolacijskim materijalom. Pretvara električnu energiju u toplinsku.</a:t>
            </a:r>
          </a:p>
          <a:p>
            <a:pPr marL="282575" indent="-9525" algn="l"/>
            <a:r>
              <a:rPr lang="hr-HR" sz="2400" i="1" dirty="0" smtClean="0">
                <a:solidFill>
                  <a:schemeClr val="bg1">
                    <a:lumMod val="50000"/>
                  </a:schemeClr>
                </a:solidFill>
              </a:rPr>
              <a:t>Najčešće za izradu grijača koristimo </a:t>
            </a:r>
            <a:r>
              <a:rPr lang="hr-HR" sz="2400" b="1" i="1" dirty="0" err="1" smtClean="0">
                <a:solidFill>
                  <a:srgbClr val="816D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cekas</a:t>
            </a:r>
            <a:r>
              <a:rPr lang="hr-HR" sz="2400" b="1" i="1" dirty="0" smtClean="0">
                <a:solidFill>
                  <a:srgbClr val="816D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- </a:t>
            </a:r>
            <a:r>
              <a:rPr lang="hr-HR" sz="2400" i="1" dirty="0" smtClean="0">
                <a:solidFill>
                  <a:schemeClr val="bg1">
                    <a:lumMod val="50000"/>
                  </a:schemeClr>
                </a:solidFill>
              </a:rPr>
              <a:t>slitinu aluminija, kroma, nikla i željeza.</a:t>
            </a:r>
          </a:p>
        </p:txBody>
      </p:sp>
    </p:spTree>
    <p:extLst>
      <p:ext uri="{BB962C8B-B14F-4D97-AF65-F5344CB8AC3E}">
        <p14:creationId xmlns:p14="http://schemas.microsoft.com/office/powerpoint/2010/main" val="2389936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lika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5622" y="1872625"/>
            <a:ext cx="2044127" cy="4558332"/>
          </a:xfrm>
          <a:prstGeom prst="rect">
            <a:avLst/>
          </a:prstGeom>
        </p:spPr>
      </p:pic>
      <p:sp>
        <p:nvSpPr>
          <p:cNvPr id="2" name="Naslov 1"/>
          <p:cNvSpPr txBox="1">
            <a:spLocks/>
          </p:cNvSpPr>
          <p:nvPr/>
        </p:nvSpPr>
        <p:spPr>
          <a:xfrm>
            <a:off x="1562364" y="902862"/>
            <a:ext cx="5904656" cy="868958"/>
          </a:xfrm>
          <a:prstGeom prst="rect">
            <a:avLst/>
          </a:prstGeom>
          <a:solidFill>
            <a:srgbClr val="816D60"/>
          </a:soli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b="1" i="1" dirty="0" smtClean="0">
                <a:solidFill>
                  <a:prstClr val="white"/>
                </a:solidFill>
              </a:rPr>
              <a:t>Električni bojler</a:t>
            </a:r>
            <a:endParaRPr lang="hr-HR" sz="4800" dirty="0">
              <a:solidFill>
                <a:prstClr val="white"/>
              </a:solidFill>
            </a:endParaRPr>
          </a:p>
        </p:txBody>
      </p:sp>
      <p:sp>
        <p:nvSpPr>
          <p:cNvPr id="16" name="Rezervirano mjesto sadržaja 2"/>
          <p:cNvSpPr txBox="1">
            <a:spLocks/>
          </p:cNvSpPr>
          <p:nvPr/>
        </p:nvSpPr>
        <p:spPr>
          <a:xfrm>
            <a:off x="1021934" y="2850032"/>
            <a:ext cx="3047008" cy="356559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2575" indent="-9525" algn="l"/>
            <a:r>
              <a:rPr lang="hr-HR" sz="2400" b="1" i="1" dirty="0" smtClean="0">
                <a:solidFill>
                  <a:srgbClr val="816D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Električni bojler </a:t>
            </a:r>
            <a:r>
              <a:rPr lang="hr-HR" sz="2400" i="1" dirty="0" smtClean="0">
                <a:solidFill>
                  <a:prstClr val="white">
                    <a:lumMod val="50000"/>
                  </a:prstClr>
                </a:solidFill>
              </a:rPr>
              <a:t>je uređaj za zagrijavanje vode.</a:t>
            </a:r>
          </a:p>
          <a:p>
            <a:pPr marL="282575" indent="-9525" algn="l"/>
            <a:endParaRPr lang="hr-HR" sz="2400" i="1" dirty="0" smtClean="0">
              <a:solidFill>
                <a:prstClr val="white">
                  <a:lumMod val="50000"/>
                </a:prstClr>
              </a:solidFill>
            </a:endParaRPr>
          </a:p>
          <a:p>
            <a:pPr marL="282575" indent="-9525" algn="l"/>
            <a:r>
              <a:rPr lang="hr-HR" sz="2400" i="1" dirty="0" smtClean="0">
                <a:solidFill>
                  <a:prstClr val="white">
                    <a:lumMod val="50000"/>
                  </a:prstClr>
                </a:solidFill>
              </a:rPr>
              <a:t>Osnovni dijelovi bojlera su:</a:t>
            </a:r>
          </a:p>
          <a:p>
            <a:pPr marL="282575" indent="-9525" algn="l"/>
            <a:endParaRPr lang="hr-HR" sz="2400" i="1" dirty="0" smtClean="0">
              <a:solidFill>
                <a:prstClr val="white">
                  <a:lumMod val="50000"/>
                </a:prstClr>
              </a:solidFill>
            </a:endParaRPr>
          </a:p>
        </p:txBody>
      </p:sp>
      <p:cxnSp>
        <p:nvCxnSpPr>
          <p:cNvPr id="6" name="Ravni poveznik sa strelicom 5"/>
          <p:cNvCxnSpPr/>
          <p:nvPr/>
        </p:nvCxnSpPr>
        <p:spPr>
          <a:xfrm flipV="1">
            <a:off x="4094541" y="5952644"/>
            <a:ext cx="1082587" cy="74202"/>
          </a:xfrm>
          <a:prstGeom prst="straightConnector1">
            <a:avLst/>
          </a:prstGeom>
          <a:ln w="57150">
            <a:solidFill>
              <a:srgbClr val="816D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kstniOkvir 6"/>
          <p:cNvSpPr txBox="1"/>
          <p:nvPr/>
        </p:nvSpPr>
        <p:spPr>
          <a:xfrm>
            <a:off x="2869836" y="6026846"/>
            <a:ext cx="22322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 smtClean="0">
                <a:solidFill>
                  <a:srgbClr val="816D60"/>
                </a:solidFill>
              </a:rPr>
              <a:t>ODVODNA CIJEV ZA TOPLU VODU</a:t>
            </a:r>
            <a:endParaRPr lang="hr-HR" b="1" dirty="0">
              <a:solidFill>
                <a:srgbClr val="816D60"/>
              </a:solidFill>
            </a:endParaRPr>
          </a:p>
        </p:txBody>
      </p:sp>
      <p:cxnSp>
        <p:nvCxnSpPr>
          <p:cNvPr id="8" name="Ravni poveznik sa strelicom 7"/>
          <p:cNvCxnSpPr/>
          <p:nvPr/>
        </p:nvCxnSpPr>
        <p:spPr>
          <a:xfrm flipH="1" flipV="1">
            <a:off x="6064058" y="4278060"/>
            <a:ext cx="973370" cy="360040"/>
          </a:xfrm>
          <a:prstGeom prst="straightConnector1">
            <a:avLst/>
          </a:prstGeom>
          <a:ln w="57150">
            <a:solidFill>
              <a:srgbClr val="816D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kstniOkvir 8"/>
          <p:cNvSpPr txBox="1"/>
          <p:nvPr/>
        </p:nvSpPr>
        <p:spPr>
          <a:xfrm>
            <a:off x="6635348" y="4632827"/>
            <a:ext cx="11753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 smtClean="0">
                <a:solidFill>
                  <a:srgbClr val="816D60"/>
                </a:solidFill>
              </a:rPr>
              <a:t>GRIJAČ</a:t>
            </a:r>
            <a:endParaRPr lang="hr-HR" b="1" dirty="0">
              <a:solidFill>
                <a:srgbClr val="816D60"/>
              </a:solidFill>
            </a:endParaRPr>
          </a:p>
        </p:txBody>
      </p:sp>
      <p:cxnSp>
        <p:nvCxnSpPr>
          <p:cNvPr id="10" name="Ravni poveznik sa strelicom 9"/>
          <p:cNvCxnSpPr/>
          <p:nvPr/>
        </p:nvCxnSpPr>
        <p:spPr>
          <a:xfrm flipH="1" flipV="1">
            <a:off x="6006933" y="3309904"/>
            <a:ext cx="1040488" cy="146343"/>
          </a:xfrm>
          <a:prstGeom prst="straightConnector1">
            <a:avLst/>
          </a:prstGeom>
          <a:ln w="57150">
            <a:solidFill>
              <a:srgbClr val="816D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kstniOkvir 10"/>
          <p:cNvSpPr txBox="1"/>
          <p:nvPr/>
        </p:nvSpPr>
        <p:spPr>
          <a:xfrm>
            <a:off x="6519114" y="3505460"/>
            <a:ext cx="14078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 smtClean="0">
                <a:solidFill>
                  <a:srgbClr val="816D60"/>
                </a:solidFill>
              </a:rPr>
              <a:t>SPREMNIK ZA VODU</a:t>
            </a:r>
            <a:endParaRPr lang="hr-HR" b="1" dirty="0">
              <a:solidFill>
                <a:srgbClr val="816D60"/>
              </a:solidFill>
            </a:endParaRPr>
          </a:p>
        </p:txBody>
      </p:sp>
      <p:cxnSp>
        <p:nvCxnSpPr>
          <p:cNvPr id="12" name="Ravni poveznik sa strelicom 11"/>
          <p:cNvCxnSpPr/>
          <p:nvPr/>
        </p:nvCxnSpPr>
        <p:spPr>
          <a:xfrm flipH="1">
            <a:off x="6221806" y="2063849"/>
            <a:ext cx="859024" cy="55235"/>
          </a:xfrm>
          <a:prstGeom prst="straightConnector1">
            <a:avLst/>
          </a:prstGeom>
          <a:ln w="57150">
            <a:solidFill>
              <a:srgbClr val="816D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kstniOkvir 12"/>
          <p:cNvSpPr txBox="1"/>
          <p:nvPr/>
        </p:nvSpPr>
        <p:spPr>
          <a:xfrm>
            <a:off x="6560736" y="2108567"/>
            <a:ext cx="11732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 smtClean="0">
                <a:solidFill>
                  <a:srgbClr val="816D60"/>
                </a:solidFill>
              </a:rPr>
              <a:t>METALNO KUČIŠTE</a:t>
            </a:r>
            <a:endParaRPr lang="hr-HR" b="1" dirty="0">
              <a:solidFill>
                <a:srgbClr val="816D60"/>
              </a:solidFill>
            </a:endParaRPr>
          </a:p>
        </p:txBody>
      </p:sp>
      <p:cxnSp>
        <p:nvCxnSpPr>
          <p:cNvPr id="18" name="Ravni poveznik sa strelicom 17"/>
          <p:cNvCxnSpPr/>
          <p:nvPr/>
        </p:nvCxnSpPr>
        <p:spPr>
          <a:xfrm flipH="1">
            <a:off x="6127600" y="5443858"/>
            <a:ext cx="1095424" cy="200821"/>
          </a:xfrm>
          <a:prstGeom prst="straightConnector1">
            <a:avLst/>
          </a:prstGeom>
          <a:ln w="57150">
            <a:solidFill>
              <a:srgbClr val="816D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kstniOkvir 18"/>
          <p:cNvSpPr txBox="1"/>
          <p:nvPr/>
        </p:nvSpPr>
        <p:spPr>
          <a:xfrm>
            <a:off x="6762313" y="5527406"/>
            <a:ext cx="14094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 smtClean="0">
                <a:solidFill>
                  <a:srgbClr val="816D60"/>
                </a:solidFill>
              </a:rPr>
              <a:t>TERMOSTAT</a:t>
            </a:r>
            <a:endParaRPr lang="hr-HR" b="1" dirty="0">
              <a:solidFill>
                <a:srgbClr val="816D60"/>
              </a:solidFill>
            </a:endParaRPr>
          </a:p>
        </p:txBody>
      </p:sp>
      <p:sp>
        <p:nvSpPr>
          <p:cNvPr id="24" name="TekstniOkvir 23"/>
          <p:cNvSpPr txBox="1"/>
          <p:nvPr/>
        </p:nvSpPr>
        <p:spPr>
          <a:xfrm>
            <a:off x="6042101" y="6148798"/>
            <a:ext cx="22322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 smtClean="0">
                <a:solidFill>
                  <a:srgbClr val="816D60"/>
                </a:solidFill>
              </a:rPr>
              <a:t>DOVODNA CIJEV ZA HLADNU VODU</a:t>
            </a:r>
            <a:endParaRPr lang="hr-HR" b="1" dirty="0">
              <a:solidFill>
                <a:srgbClr val="816D60"/>
              </a:solidFill>
            </a:endParaRPr>
          </a:p>
        </p:txBody>
      </p:sp>
      <p:cxnSp>
        <p:nvCxnSpPr>
          <p:cNvPr id="33" name="Ravni poveznik sa strelicom 32"/>
          <p:cNvCxnSpPr/>
          <p:nvPr/>
        </p:nvCxnSpPr>
        <p:spPr>
          <a:xfrm flipH="1" flipV="1">
            <a:off x="6002993" y="6026846"/>
            <a:ext cx="987808" cy="101844"/>
          </a:xfrm>
          <a:prstGeom prst="straightConnector1">
            <a:avLst/>
          </a:prstGeom>
          <a:ln w="57150">
            <a:solidFill>
              <a:srgbClr val="816D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90335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1" grpId="0"/>
      <p:bldP spid="13" grpId="0"/>
      <p:bldP spid="19" grpId="0"/>
      <p:bldP spid="2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 txBox="1">
            <a:spLocks/>
          </p:cNvSpPr>
          <p:nvPr/>
        </p:nvSpPr>
        <p:spPr>
          <a:xfrm>
            <a:off x="1467757" y="620688"/>
            <a:ext cx="5904656" cy="868958"/>
          </a:xfrm>
          <a:prstGeom prst="rect">
            <a:avLst/>
          </a:prstGeom>
          <a:solidFill>
            <a:srgbClr val="816D60"/>
          </a:soli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b="1" i="1" dirty="0" smtClean="0">
                <a:solidFill>
                  <a:prstClr val="white"/>
                </a:solidFill>
              </a:rPr>
              <a:t>     </a:t>
            </a:r>
            <a:r>
              <a:rPr lang="hr-HR" b="1" i="1" dirty="0" err="1" smtClean="0">
                <a:solidFill>
                  <a:prstClr val="white"/>
                </a:solidFill>
              </a:rPr>
              <a:t>Termoregulator</a:t>
            </a:r>
            <a:endParaRPr lang="hr-HR" sz="4800" dirty="0">
              <a:solidFill>
                <a:prstClr val="white"/>
              </a:solidFill>
            </a:endParaRPr>
          </a:p>
        </p:txBody>
      </p:sp>
      <p:sp>
        <p:nvSpPr>
          <p:cNvPr id="16" name="Rezervirano mjesto sadržaja 2"/>
          <p:cNvSpPr txBox="1">
            <a:spLocks/>
          </p:cNvSpPr>
          <p:nvPr/>
        </p:nvSpPr>
        <p:spPr>
          <a:xfrm>
            <a:off x="300383" y="2258184"/>
            <a:ext cx="8454287" cy="12019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2575" indent="-9525" algn="l"/>
            <a:r>
              <a:rPr lang="hr-HR" sz="2400" b="1" i="1" dirty="0" err="1" smtClean="0">
                <a:solidFill>
                  <a:srgbClr val="816D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Termoregulator</a:t>
            </a:r>
            <a:r>
              <a:rPr lang="hr-HR" sz="2400" b="1" i="1" dirty="0" smtClean="0">
                <a:solidFill>
                  <a:srgbClr val="816D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hr-HR" sz="2400" i="1" dirty="0" smtClean="0">
                <a:solidFill>
                  <a:prstClr val="white">
                    <a:lumMod val="50000"/>
                  </a:prstClr>
                </a:solidFill>
              </a:rPr>
              <a:t>je uređaj koji služi za održavanje temperature kod </a:t>
            </a:r>
            <a:r>
              <a:rPr lang="hr-HR" sz="2400" i="1" dirty="0" err="1" smtClean="0">
                <a:solidFill>
                  <a:prstClr val="white">
                    <a:lumMod val="50000"/>
                  </a:prstClr>
                </a:solidFill>
              </a:rPr>
              <a:t>elektrotoplinskih</a:t>
            </a:r>
            <a:r>
              <a:rPr lang="hr-HR" sz="2400" i="1" dirty="0" smtClean="0">
                <a:solidFill>
                  <a:prstClr val="white">
                    <a:lumMod val="50000"/>
                  </a:prstClr>
                </a:solidFill>
              </a:rPr>
              <a:t> uređaja.</a:t>
            </a:r>
          </a:p>
          <a:p>
            <a:pPr marL="282575" indent="-9525" algn="l"/>
            <a:r>
              <a:rPr lang="hr-HR" sz="2400" i="1" dirty="0" smtClean="0">
                <a:solidFill>
                  <a:prstClr val="white">
                    <a:lumMod val="50000"/>
                  </a:prstClr>
                </a:solidFill>
              </a:rPr>
              <a:t>Izrađuje se u obliku </a:t>
            </a:r>
            <a:r>
              <a:rPr lang="hr-HR" sz="2400" b="1" i="1" dirty="0" err="1" smtClean="0">
                <a:solidFill>
                  <a:srgbClr val="816D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bimetalne</a:t>
            </a:r>
            <a:r>
              <a:rPr lang="hr-HR" sz="2400" b="1" i="1" dirty="0" smtClean="0">
                <a:solidFill>
                  <a:srgbClr val="816D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trake </a:t>
            </a:r>
            <a:r>
              <a:rPr lang="hr-HR" sz="2400" i="1" dirty="0" smtClean="0">
                <a:solidFill>
                  <a:prstClr val="white">
                    <a:lumMod val="50000"/>
                  </a:prstClr>
                </a:solidFill>
              </a:rPr>
              <a:t>ili kao </a:t>
            </a:r>
            <a:r>
              <a:rPr lang="hr-HR" sz="2400" b="1" i="1" dirty="0" smtClean="0">
                <a:solidFill>
                  <a:srgbClr val="816D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cijevni termostat.</a:t>
            </a:r>
          </a:p>
        </p:txBody>
      </p:sp>
      <p:pic>
        <p:nvPicPr>
          <p:cNvPr id="17" name="Slika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383" y="260648"/>
            <a:ext cx="2506412" cy="165658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20" name="Slika 1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78" y="3887685"/>
            <a:ext cx="1655364" cy="250456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21" name="Slika 2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0112" y="3887685"/>
            <a:ext cx="1655362" cy="250456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22" name="Slika 2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3904708"/>
            <a:ext cx="1655362" cy="250456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2898765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 txBox="1">
            <a:spLocks/>
          </p:cNvSpPr>
          <p:nvPr/>
        </p:nvSpPr>
        <p:spPr>
          <a:xfrm>
            <a:off x="467544" y="3356992"/>
            <a:ext cx="8064896" cy="2664296"/>
          </a:xfrm>
          <a:prstGeom prst="rect">
            <a:avLst/>
          </a:prstGeom>
          <a:solidFill>
            <a:srgbClr val="816D60"/>
          </a:soli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hr-HR" sz="3200" b="1" i="1" dirty="0" smtClean="0">
                <a:solidFill>
                  <a:schemeClr val="bg1"/>
                </a:solidFill>
              </a:rPr>
              <a:t>Savjeti za pravilno korištenje </a:t>
            </a:r>
            <a:r>
              <a:rPr lang="hr-HR" sz="3200" b="1" i="1" dirty="0" err="1" smtClean="0">
                <a:solidFill>
                  <a:schemeClr val="bg1"/>
                </a:solidFill>
              </a:rPr>
              <a:t>elektrotoplinskih</a:t>
            </a:r>
            <a:r>
              <a:rPr lang="hr-HR" sz="3200" b="1" i="1" dirty="0" smtClean="0">
                <a:solidFill>
                  <a:schemeClr val="bg1"/>
                </a:solidFill>
              </a:rPr>
              <a:t> uređaja:</a:t>
            </a:r>
          </a:p>
          <a:p>
            <a:pPr marL="457200" indent="-457200" algn="l">
              <a:buFont typeface="Courier New" panose="02070309020205020404" pitchFamily="49" charset="0"/>
              <a:buChar char="o"/>
            </a:pPr>
            <a:r>
              <a:rPr lang="hr-HR" sz="2000" b="1" i="1" dirty="0" smtClean="0">
                <a:solidFill>
                  <a:schemeClr val="bg1"/>
                </a:solidFill>
              </a:rPr>
              <a:t>Temperatura grijanja vode treba biti oko 60 ⁰C, jer je tada najekonomičnija potrošnja električne energije.</a:t>
            </a:r>
          </a:p>
          <a:p>
            <a:pPr marL="457200" indent="-457200" algn="l">
              <a:buFont typeface="Courier New" panose="02070309020205020404" pitchFamily="49" charset="0"/>
              <a:buChar char="o"/>
            </a:pPr>
            <a:r>
              <a:rPr lang="hr-HR" sz="2000" b="1" i="1" dirty="0" smtClean="0">
                <a:solidFill>
                  <a:schemeClr val="bg1"/>
                </a:solidFill>
              </a:rPr>
              <a:t>Prije kupanja isključi bojler.</a:t>
            </a:r>
          </a:p>
          <a:p>
            <a:pPr marL="457200" indent="-457200" algn="l">
              <a:buFont typeface="Courier New" panose="02070309020205020404" pitchFamily="49" charset="0"/>
              <a:buChar char="o"/>
            </a:pPr>
            <a:r>
              <a:rPr lang="hr-HR" sz="2000" b="1" i="1" dirty="0" smtClean="0">
                <a:solidFill>
                  <a:schemeClr val="bg1"/>
                </a:solidFill>
              </a:rPr>
              <a:t>Ako sušiš kosu u kupaonici sušilom za kosu, preporučljivo je obuti suhu obuću.</a:t>
            </a:r>
          </a:p>
        </p:txBody>
      </p:sp>
      <p:pic>
        <p:nvPicPr>
          <p:cNvPr id="5" name="Slika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5776" y="140635"/>
            <a:ext cx="1442335" cy="321635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Slika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5976" y="980728"/>
            <a:ext cx="2824082" cy="187977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4017105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2386608" cy="490066"/>
          </a:xfrm>
        </p:spPr>
        <p:txBody>
          <a:bodyPr>
            <a:normAutofit/>
          </a:bodyPr>
          <a:lstStyle/>
          <a:p>
            <a:r>
              <a:rPr lang="hr-HR" sz="2000" dirty="0" smtClean="0"/>
              <a:t>Domaći rad:</a:t>
            </a:r>
            <a:endParaRPr lang="hr-HR" sz="20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1124745"/>
            <a:ext cx="8229600" cy="1872208"/>
          </a:xfrm>
        </p:spPr>
        <p:txBody>
          <a:bodyPr/>
          <a:lstStyle/>
          <a:p>
            <a:r>
              <a:rPr lang="hr-HR" dirty="0" smtClean="0"/>
              <a:t>U bilježnicu odgovori na pitanja koja se nalaze na kraju lekcije.</a:t>
            </a:r>
          </a:p>
          <a:p>
            <a:r>
              <a:rPr lang="hr-HR" dirty="0" smtClean="0"/>
              <a:t>Riješi radni list </a:t>
            </a:r>
            <a:r>
              <a:rPr lang="hr-HR" dirty="0" smtClean="0"/>
              <a:t>T11 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8335326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2406</TotalTime>
  <Words>162</Words>
  <Application>Microsoft Office PowerPoint</Application>
  <PresentationFormat>Prikaz na zaslonu (4:3)</PresentationFormat>
  <Paragraphs>25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6</vt:i4>
      </vt:variant>
    </vt:vector>
  </HeadingPairs>
  <TitlesOfParts>
    <vt:vector size="7" baseType="lpstr">
      <vt:lpstr>Office Theme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Domaći rad: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Korisnik</dc:creator>
  <cp:lastModifiedBy>Profesor</cp:lastModifiedBy>
  <cp:revision>251</cp:revision>
  <dcterms:created xsi:type="dcterms:W3CDTF">2014-07-14T13:41:43Z</dcterms:created>
  <dcterms:modified xsi:type="dcterms:W3CDTF">2018-04-24T12:41:14Z</dcterms:modified>
</cp:coreProperties>
</file>