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1" r:id="rId4"/>
    <p:sldId id="281" r:id="rId5"/>
    <p:sldId id="300" r:id="rId6"/>
    <p:sldId id="302" r:id="rId7"/>
    <p:sldId id="306" r:id="rId8"/>
    <p:sldId id="303" r:id="rId9"/>
    <p:sldId id="304" r:id="rId10"/>
    <p:sldId id="308" r:id="rId11"/>
    <p:sldId id="30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8C9B"/>
    <a:srgbClr val="FFFF99"/>
    <a:srgbClr val="008C99"/>
    <a:srgbClr val="008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7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8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3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6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4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8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53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9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31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63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0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851920" y="4221088"/>
            <a:ext cx="439248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Materijali u graditeljstvu</a:t>
            </a:r>
            <a:endParaRPr lang="hr-HR" sz="4000" b="1" dirty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430"/>
          <a:stretch/>
        </p:blipFill>
        <p:spPr>
          <a:xfrm>
            <a:off x="414076" y="510485"/>
            <a:ext cx="190713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2627784" y="729172"/>
            <a:ext cx="5119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Graditeljstvo 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najstarija grana tehnike. </a:t>
            </a:r>
            <a:endParaRPr lang="hr-HR" sz="28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411760" y="1829858"/>
            <a:ext cx="4608512" cy="9778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prstClr val="white"/>
                </a:solidFill>
              </a:rPr>
              <a:t>Vrste materijala u graditeljstvu prema nastajanju:</a:t>
            </a:r>
            <a:endParaRPr lang="hr-HR" sz="4800" dirty="0">
              <a:solidFill>
                <a:prstClr val="white"/>
              </a:solidFill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1367644" y="2814741"/>
            <a:ext cx="3009523" cy="1066693"/>
          </a:xfrm>
          <a:prstGeom prst="upArrowCallou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Prirodni materijali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lačić sa strelicom gore 7"/>
          <p:cNvSpPr/>
          <p:nvPr/>
        </p:nvSpPr>
        <p:spPr>
          <a:xfrm>
            <a:off x="4769139" y="2791202"/>
            <a:ext cx="3009523" cy="1055096"/>
          </a:xfrm>
          <a:prstGeom prst="upArrowCallou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Umjetni materijali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367644" y="4064093"/>
            <a:ext cx="3004909" cy="230832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Trava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Lišće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Koža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Drvo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Kamen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Zemlja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…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771447" y="4025543"/>
            <a:ext cx="3004909" cy="258532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Gips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Beton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Keramika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Staklo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Katran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Asfalt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Metali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</a:rPr>
              <a:t>…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643446"/>
            <a:ext cx="1782104" cy="1183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728987"/>
            <a:ext cx="1565996" cy="104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9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844" y="162035"/>
            <a:ext cx="2556284" cy="1777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899592" y="2049691"/>
            <a:ext cx="7344816" cy="8689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prstClr val="white"/>
                </a:solidFill>
              </a:rPr>
              <a:t>Vrste materijala u graditeljstvu :</a:t>
            </a:r>
            <a:endParaRPr lang="hr-HR" sz="4800" dirty="0">
              <a:solidFill>
                <a:prstClr val="white"/>
              </a:solidFill>
            </a:endParaRPr>
          </a:p>
        </p:txBody>
      </p:sp>
      <p:sp>
        <p:nvSpPr>
          <p:cNvPr id="8" name="Oblačić sa strelicom gore 7"/>
          <p:cNvSpPr/>
          <p:nvPr/>
        </p:nvSpPr>
        <p:spPr>
          <a:xfrm>
            <a:off x="258119" y="2980385"/>
            <a:ext cx="1851378" cy="1181144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Konstrukcijski materijali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lačić sa strelicom gore 8"/>
          <p:cNvSpPr/>
          <p:nvPr/>
        </p:nvSpPr>
        <p:spPr>
          <a:xfrm>
            <a:off x="2561257" y="3027114"/>
            <a:ext cx="1692285" cy="1168303"/>
          </a:xfrm>
          <a:prstGeom prst="upArrowCallo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Vezivni materijali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lačić sa strelicom gore 9"/>
          <p:cNvSpPr/>
          <p:nvPr/>
        </p:nvSpPr>
        <p:spPr>
          <a:xfrm>
            <a:off x="4719268" y="2953745"/>
            <a:ext cx="1996067" cy="1210641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Izolacijski materijali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lačić sa strelicom gore 10"/>
          <p:cNvSpPr/>
          <p:nvPr/>
        </p:nvSpPr>
        <p:spPr>
          <a:xfrm>
            <a:off x="6951517" y="2993285"/>
            <a:ext cx="1674385" cy="1205762"/>
          </a:xfrm>
          <a:prstGeom prst="upArrowCallou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Materijali za oblaganje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6" y="4391002"/>
            <a:ext cx="2160023" cy="143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341" y="4437112"/>
            <a:ext cx="2160023" cy="143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9268" y="4437112"/>
            <a:ext cx="1917020" cy="143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698" y="4381626"/>
            <a:ext cx="1942021" cy="145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025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19672" y="836712"/>
            <a:ext cx="6120680" cy="86895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900" b="1" i="1" dirty="0" smtClean="0">
                <a:solidFill>
                  <a:prstClr val="white"/>
                </a:solidFill>
              </a:rPr>
              <a:t>Konstrukcijski materijali</a:t>
            </a:r>
            <a:endParaRPr lang="hr-HR" sz="3900" dirty="0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95536" y="195882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prstClr val="white">
                    <a:lumMod val="50000"/>
                  </a:prstClr>
                </a:solidFill>
              </a:rPr>
              <a:t>Materijali koji se koriste za izradu stupova, nosača, greda, nosivih zidova i krovišta nazivamo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konstrukcijski materijali.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2939"/>
            <a:ext cx="1672113" cy="111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1115616" y="3399217"/>
            <a:ext cx="7056784" cy="292387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hr-HR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Drvo</a:t>
            </a: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</a:t>
            </a: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Opeka</a:t>
            </a: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</a:t>
            </a: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Čelik</a:t>
            </a:r>
          </a:p>
          <a:p>
            <a:pPr marL="808038" indent="-44767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hr-H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07004"/>
            <a:ext cx="4366976" cy="290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3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3288" y="188640"/>
            <a:ext cx="3740036" cy="2805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098" y="3662855"/>
            <a:ext cx="2126418" cy="2997595"/>
          </a:xfrm>
          <a:prstGeom prst="rect">
            <a:avLst/>
          </a:prstGeom>
        </p:spPr>
      </p:pic>
      <p:sp>
        <p:nvSpPr>
          <p:cNvPr id="4" name="Strelica dolje 3"/>
          <p:cNvSpPr/>
          <p:nvPr/>
        </p:nvSpPr>
        <p:spPr>
          <a:xfrm rot="5400000">
            <a:off x="2604625" y="4383016"/>
            <a:ext cx="720080" cy="77762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882096" y="34429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ARMIRANI BETON</a:t>
            </a:r>
            <a:endParaRPr lang="hr-H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604" y="4113601"/>
            <a:ext cx="1578917" cy="2105223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6761966" y="3486313"/>
            <a:ext cx="195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PREDNAPREGNUTI BETON</a:t>
            </a:r>
            <a:endParaRPr lang="hr-H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4899" y="4167316"/>
            <a:ext cx="2203694" cy="1652770"/>
          </a:xfrm>
          <a:prstGeom prst="rect">
            <a:avLst/>
          </a:prstGeom>
        </p:spPr>
      </p:pic>
      <p:sp>
        <p:nvSpPr>
          <p:cNvPr id="14" name="Strelica dolje 13"/>
          <p:cNvSpPr/>
          <p:nvPr/>
        </p:nvSpPr>
        <p:spPr>
          <a:xfrm rot="16200000">
            <a:off x="5717188" y="4357284"/>
            <a:ext cx="720080" cy="7765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3801218" y="300509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</a:t>
            </a:r>
            <a:endParaRPr lang="hr-HR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lačić sa strelicom dolje 15"/>
          <p:cNvSpPr/>
          <p:nvPr/>
        </p:nvSpPr>
        <p:spPr>
          <a:xfrm rot="19991973">
            <a:off x="3956196" y="830623"/>
            <a:ext cx="2161061" cy="1585863"/>
          </a:xfrm>
          <a:prstGeom prst="downArrowCallout">
            <a:avLst>
              <a:gd name="adj1" fmla="val 25000"/>
              <a:gd name="adj2" fmla="val 30196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ŠLJUNAK,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PIJESAK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CEMENT I VODA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78892" y="743617"/>
            <a:ext cx="6048672" cy="86895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900" b="1" i="1" dirty="0" smtClean="0">
                <a:solidFill>
                  <a:prstClr val="white"/>
                </a:solidFill>
              </a:rPr>
              <a:t>Vezivni materijali</a:t>
            </a:r>
            <a:endParaRPr lang="hr-HR" sz="3900" dirty="0">
              <a:solidFill>
                <a:prstClr val="white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59" y="630398"/>
            <a:ext cx="1645666" cy="109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1000100" y="1857364"/>
            <a:ext cx="4680520" cy="4832092"/>
          </a:xfrm>
          <a:prstGeom prst="rect">
            <a:avLst/>
          </a:prstGeom>
          <a:ln>
            <a:solidFill>
              <a:srgbClr val="DD37A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Cement –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nastaje prženjem lapora uz dodatak vapnenca i još nekih sirovina.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Vapno –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nastaje prženjem kamena vapnenca.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 </a:t>
            </a:r>
            <a:r>
              <a:rPr lang="hr-H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nastaje mljevenjem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vapna, pijeska i vode u određenom omjeru.</a:t>
            </a: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Gips –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nastaje mljevenjem i prženjem prirodne sadre.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Ljepila  </a:t>
            </a:r>
            <a:endParaRPr lang="hr-H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00240"/>
            <a:ext cx="2786082" cy="418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3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19672" y="836712"/>
            <a:ext cx="6120680" cy="86895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900" b="1" i="1" dirty="0" smtClean="0">
                <a:solidFill>
                  <a:prstClr val="white"/>
                </a:solidFill>
              </a:rPr>
              <a:t>Izolacijski materijali</a:t>
            </a:r>
            <a:endParaRPr lang="hr-HR" sz="3900" dirty="0">
              <a:solidFill>
                <a:prstClr val="white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1508970" cy="113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539552" y="2276872"/>
            <a:ext cx="5328592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rgbClr val="FF0000"/>
                </a:solidFill>
              </a:rPr>
              <a:t>Od buke: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prstClr val="black"/>
                </a:solidFill>
              </a:rPr>
              <a:t>š</a:t>
            </a:r>
            <a:r>
              <a:rPr lang="hr-HR" sz="2800" dirty="0" smtClean="0">
                <a:solidFill>
                  <a:prstClr val="black"/>
                </a:solidFill>
              </a:rPr>
              <a:t>uplja </a:t>
            </a:r>
            <a:r>
              <a:rPr lang="hr-HR" sz="2800" dirty="0" smtClean="0">
                <a:solidFill>
                  <a:prstClr val="black"/>
                </a:solidFill>
              </a:rPr>
              <a:t>opeka, duple stijene, spužva, umjetna koža…</a:t>
            </a:r>
          </a:p>
          <a:p>
            <a:r>
              <a:rPr lang="hr-HR" sz="2800" b="1" u="sng" dirty="0" smtClean="0">
                <a:solidFill>
                  <a:srgbClr val="FF0000"/>
                </a:solidFill>
              </a:rPr>
              <a:t>Toplinski izolatori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prstClr val="black"/>
                </a:solidFill>
              </a:rPr>
              <a:t>s</a:t>
            </a:r>
            <a:r>
              <a:rPr lang="hr-HR" sz="2800" dirty="0" smtClean="0">
                <a:solidFill>
                  <a:prstClr val="black"/>
                </a:solidFill>
              </a:rPr>
              <a:t>tiropor</a:t>
            </a:r>
            <a:r>
              <a:rPr lang="hr-HR" sz="2800" dirty="0" smtClean="0">
                <a:solidFill>
                  <a:prstClr val="black"/>
                </a:solidFill>
              </a:rPr>
              <a:t>, kamena vuna, drvene obloge, staklo, lagane žbuke…</a:t>
            </a:r>
          </a:p>
          <a:p>
            <a:r>
              <a:rPr lang="hr-HR" sz="2800" b="1" u="sng" dirty="0" smtClean="0">
                <a:solidFill>
                  <a:srgbClr val="FF0000"/>
                </a:solidFill>
              </a:rPr>
              <a:t>Od vlage: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prstClr val="black"/>
                </a:solidFill>
              </a:rPr>
              <a:t>b</a:t>
            </a:r>
            <a:r>
              <a:rPr lang="hr-HR" sz="2800" dirty="0" smtClean="0">
                <a:solidFill>
                  <a:prstClr val="black"/>
                </a:solidFill>
              </a:rPr>
              <a:t>itumen</a:t>
            </a:r>
            <a:r>
              <a:rPr lang="hr-HR" sz="2800" dirty="0" smtClean="0">
                <a:solidFill>
                  <a:prstClr val="black"/>
                </a:solidFill>
              </a:rPr>
              <a:t>, smola, plastične folije, aluminijske folije, bakar …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801678"/>
            <a:ext cx="2166575" cy="14455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65642"/>
            <a:ext cx="2122479" cy="14160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9769" y="3350046"/>
            <a:ext cx="2155291" cy="13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5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19672" y="836712"/>
            <a:ext cx="6120680" cy="86895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900" b="1" i="1" dirty="0" smtClean="0">
                <a:solidFill>
                  <a:prstClr val="white"/>
                </a:solidFill>
              </a:rPr>
              <a:t>Materijali za oblaganje</a:t>
            </a:r>
            <a:endParaRPr lang="hr-HR" sz="3900" dirty="0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61108" y="1968439"/>
            <a:ext cx="84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prstClr val="white">
                    <a:lumMod val="50000"/>
                  </a:prstClr>
                </a:solidFill>
              </a:rPr>
              <a:t>Gotovo da nema materijala koji se ne koristi za </a:t>
            </a:r>
            <a:r>
              <a:rPr lang="hr-HR" sz="2400" i="1" dirty="0" smtClean="0">
                <a:solidFill>
                  <a:prstClr val="white">
                    <a:lumMod val="50000"/>
                  </a:prstClr>
                </a:solidFill>
              </a:rPr>
              <a:t>unutarnje </a:t>
            </a:r>
            <a:r>
              <a:rPr lang="hr-HR" sz="2400" i="1" dirty="0" smtClean="0">
                <a:solidFill>
                  <a:prstClr val="white">
                    <a:lumMod val="50000"/>
                  </a:prstClr>
                </a:solidFill>
              </a:rPr>
              <a:t>i vanjsko </a:t>
            </a:r>
            <a:r>
              <a:rPr lang="hr-HR" sz="24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oblaganje, </a:t>
            </a:r>
            <a:r>
              <a:rPr lang="hr-HR" sz="2400" i="1" dirty="0" smtClean="0">
                <a:solidFill>
                  <a:schemeClr val="bg1">
                    <a:lumMod val="50000"/>
                  </a:schemeClr>
                </a:solidFill>
              </a:rPr>
              <a:t>a najčešći su</a:t>
            </a:r>
            <a:r>
              <a:rPr lang="hr-HR" sz="24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kamen, mramor, </a:t>
            </a:r>
            <a:r>
              <a:rPr lang="hr-HR" sz="24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drvo, </a:t>
            </a:r>
            <a:r>
              <a:rPr lang="hr-HR" sz="24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staklo, plastika, keramika…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1508969" cy="113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214686"/>
            <a:ext cx="5718121" cy="343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avokutni oblačić 3"/>
          <p:cNvSpPr/>
          <p:nvPr/>
        </p:nvSpPr>
        <p:spPr>
          <a:xfrm>
            <a:off x="6143636" y="4786322"/>
            <a:ext cx="2520280" cy="1299507"/>
          </a:xfrm>
          <a:prstGeom prst="wedgeRectCallout">
            <a:avLst>
              <a:gd name="adj1" fmla="val -81992"/>
              <a:gd name="adj2" fmla="val 13094"/>
            </a:avLst>
          </a:prstGeom>
          <a:ln w="57150">
            <a:solidFill>
              <a:srgbClr val="018C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Pročelje</a:t>
            </a:r>
            <a:r>
              <a:rPr lang="hr-HR" sz="2400" dirty="0" smtClean="0"/>
              <a:t> je vanjski dio svake zgrade.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004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56207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Domaći rad: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6779096" cy="60466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Ogovori na pitanja u udžbeniku, str. 38.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239</Words>
  <Application>Microsoft Office PowerPoint</Application>
  <PresentationFormat>Prikaz na zaslonu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Domaći rad: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Burek</cp:lastModifiedBy>
  <cp:revision>190</cp:revision>
  <dcterms:created xsi:type="dcterms:W3CDTF">2014-07-14T13:41:43Z</dcterms:created>
  <dcterms:modified xsi:type="dcterms:W3CDTF">2017-03-07T13:57:25Z</dcterms:modified>
</cp:coreProperties>
</file>