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1"/>
  </p:notesMasterIdLst>
  <p:sldIdLst>
    <p:sldId id="309" r:id="rId5"/>
    <p:sldId id="281" r:id="rId6"/>
    <p:sldId id="302" r:id="rId7"/>
    <p:sldId id="310" r:id="rId8"/>
    <p:sldId id="305" r:id="rId9"/>
    <p:sldId id="311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8C9B"/>
    <a:srgbClr val="FFFF99"/>
    <a:srgbClr val="008C99"/>
    <a:srgbClr val="008E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4660"/>
  </p:normalViewPr>
  <p:slideViewPr>
    <p:cSldViewPr>
      <p:cViewPr>
        <p:scale>
          <a:sx n="100" d="100"/>
          <a:sy n="100" d="100"/>
        </p:scale>
        <p:origin x="-234" y="-180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DFF4B-1A11-484D-89EA-537702A2F723}" type="datetimeFigureOut">
              <a:rPr lang="sr-Latn-CS" smtClean="0"/>
              <a:pPr/>
              <a:t>7.3.2017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86FFA-3CC7-4D4B-9D06-527E8C48761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9228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86FFA-3CC7-4D4B-9D06-527E8C48761B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32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68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666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027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661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17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514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79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080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291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033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166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444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584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886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653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390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75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746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315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635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105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76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24C-FDD2-43F0-B752-4A89BC7DC585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7.3.2017.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E6744-CB70-4522-A4C6-8D449D0418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9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24C-FDD2-43F0-B752-4A89BC7DC585}" type="datetimeFigureOut">
              <a:rPr lang="hr-HR" smtClean="0"/>
              <a:pPr/>
              <a:t>7.3.2017.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851920" y="4221088"/>
            <a:ext cx="4392488" cy="13234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Iskorištavanje energije vode</a:t>
            </a:r>
            <a:endParaRPr lang="hr-HR" sz="4000" b="1" dirty="0">
              <a:solidFill>
                <a:srgbClr val="018C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1907136" cy="1430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kstniOkvir 4"/>
          <p:cNvSpPr txBox="1"/>
          <p:nvPr/>
        </p:nvSpPr>
        <p:spPr>
          <a:xfrm>
            <a:off x="2627784" y="729172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Voda </a:t>
            </a:r>
            <a:r>
              <a:rPr lang="hr-HR" sz="2800" i="1" dirty="0">
                <a:solidFill>
                  <a:schemeClr val="bg1">
                    <a:lumMod val="50000"/>
                  </a:schemeClr>
                </a:solidFill>
              </a:rPr>
              <a:t>je </a:t>
            </a:r>
            <a:r>
              <a:rPr lang="hr-HR" sz="2800" i="1" dirty="0" smtClean="0">
                <a:solidFill>
                  <a:schemeClr val="bg1">
                    <a:lumMod val="50000"/>
                  </a:schemeClr>
                </a:solidFill>
              </a:rPr>
              <a:t>važna za život ljudi, životinja, biljaka i kao izvor energije.</a:t>
            </a:r>
            <a:endParaRPr lang="hr-HR" sz="2800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857224" y="2285992"/>
            <a:ext cx="7572428" cy="8572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rgbClr val="816D60"/>
                </a:solidFill>
              </a:rPr>
              <a:t> </a:t>
            </a:r>
            <a:r>
              <a:rPr lang="hr-HR" sz="3600" b="1" i="1" dirty="0" smtClean="0">
                <a:solidFill>
                  <a:prstClr val="white"/>
                </a:solidFill>
              </a:rPr>
              <a:t>Korištenje energije vode</a:t>
            </a:r>
            <a:endParaRPr lang="hr-HR" sz="3600" dirty="0">
              <a:solidFill>
                <a:prstClr val="white"/>
              </a:solidFill>
            </a:endParaRPr>
          </a:p>
        </p:txBody>
      </p:sp>
      <p:sp>
        <p:nvSpPr>
          <p:cNvPr id="7" name="Oblačić sa strelicom gore 6"/>
          <p:cNvSpPr/>
          <p:nvPr/>
        </p:nvSpPr>
        <p:spPr>
          <a:xfrm>
            <a:off x="214282" y="3143248"/>
            <a:ext cx="1857388" cy="1066693"/>
          </a:xfrm>
          <a:prstGeom prst="upArrowCallou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plovidba</a:t>
            </a:r>
            <a:endParaRPr lang="hr-H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lačić sa strelicom gore 7"/>
          <p:cNvSpPr/>
          <p:nvPr/>
        </p:nvSpPr>
        <p:spPr>
          <a:xfrm>
            <a:off x="2428860" y="3143248"/>
            <a:ext cx="1857388" cy="1055096"/>
          </a:xfrm>
          <a:prstGeom prst="upArrowCallout">
            <a:avLst/>
          </a:prstGeom>
          <a:solidFill>
            <a:schemeClr val="accent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vodna kola i turbine</a:t>
            </a:r>
            <a:endParaRPr lang="hr-H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142844" y="4500570"/>
            <a:ext cx="1857388" cy="118494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hr-HR" sz="800" dirty="0" smtClean="0">
              <a:solidFill>
                <a:prstClr val="black"/>
              </a:solidFill>
            </a:endParaRPr>
          </a:p>
          <a:p>
            <a:pPr algn="ctr"/>
            <a:r>
              <a:rPr lang="hr-HR" dirty="0" smtClean="0">
                <a:solidFill>
                  <a:prstClr val="black"/>
                </a:solidFill>
              </a:rPr>
              <a:t>Najjeftiniji način prijevoza ljudi i dobara.</a:t>
            </a:r>
          </a:p>
          <a:p>
            <a:pPr algn="ctr"/>
            <a:endParaRPr lang="hr-HR" sz="900" dirty="0" smtClean="0">
              <a:solidFill>
                <a:prstClr val="black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2071670" y="4500570"/>
            <a:ext cx="2571768" cy="1200329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prstClr val="black"/>
                </a:solidFill>
              </a:rPr>
              <a:t>Energija vode okreće vodna kola u vodenicama i vodne turbine u hidroelektranama.</a:t>
            </a:r>
            <a:endParaRPr lang="hr-HR" dirty="0">
              <a:solidFill>
                <a:prstClr val="black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5929330"/>
            <a:ext cx="1208757" cy="806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5857892"/>
            <a:ext cx="571214" cy="858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blačić sa strelicom gore 13"/>
          <p:cNvSpPr/>
          <p:nvPr/>
        </p:nvSpPr>
        <p:spPr>
          <a:xfrm>
            <a:off x="4786314" y="3143248"/>
            <a:ext cx="1857388" cy="1055096"/>
          </a:xfrm>
          <a:prstGeom prst="upArrowCallout">
            <a:avLst/>
          </a:prstGeom>
          <a:solidFill>
            <a:schemeClr val="accent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valovi</a:t>
            </a:r>
            <a:endParaRPr lang="hr-H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4714876" y="4500570"/>
            <a:ext cx="2071702" cy="1200329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prstClr val="black"/>
                </a:solidFill>
              </a:rPr>
              <a:t>Energija valova koristi se za proizvodnju električne energije.</a:t>
            </a:r>
            <a:endParaRPr lang="hr-HR" dirty="0">
              <a:solidFill>
                <a:prstClr val="black"/>
              </a:solidFill>
            </a:endParaRP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5857892"/>
            <a:ext cx="959964" cy="863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Oblačić sa strelicom gore 16"/>
          <p:cNvSpPr/>
          <p:nvPr/>
        </p:nvSpPr>
        <p:spPr>
          <a:xfrm>
            <a:off x="6929454" y="3143248"/>
            <a:ext cx="1857388" cy="1055096"/>
          </a:xfrm>
          <a:prstGeom prst="upArrowCallou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plima i oseka</a:t>
            </a:r>
            <a:endParaRPr lang="hr-H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6858016" y="4500570"/>
            <a:ext cx="2143140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prstClr val="black"/>
                </a:solidFill>
              </a:rPr>
              <a:t>Energijom plime i oseke elektrane proizvode električnu energiju.</a:t>
            </a:r>
            <a:endParaRPr lang="hr-HR" dirty="0">
              <a:solidFill>
                <a:prstClr val="black"/>
              </a:solidFill>
            </a:endParaRPr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892" y="5882002"/>
            <a:ext cx="1208806" cy="808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3504" y="5857892"/>
            <a:ext cx="1322774" cy="808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396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619672" y="836712"/>
            <a:ext cx="6120680" cy="86895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rgbClr val="816D60"/>
                </a:solidFill>
              </a:rPr>
              <a:t> </a:t>
            </a:r>
            <a:r>
              <a:rPr lang="hr-HR" sz="3900" b="1" i="1" dirty="0" smtClean="0">
                <a:solidFill>
                  <a:prstClr val="white"/>
                </a:solidFill>
              </a:rPr>
              <a:t>Vodno kolo</a:t>
            </a:r>
            <a:endParaRPr lang="hr-HR" sz="3900" dirty="0">
              <a:solidFill>
                <a:prstClr val="white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000240"/>
            <a:ext cx="2714644" cy="4078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Ravni poveznik sa strelicom 4"/>
          <p:cNvCxnSpPr/>
          <p:nvPr/>
        </p:nvCxnSpPr>
        <p:spPr>
          <a:xfrm flipV="1">
            <a:off x="2428860" y="2428868"/>
            <a:ext cx="1785950" cy="8572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niOkvir 5"/>
          <p:cNvSpPr txBox="1"/>
          <p:nvPr/>
        </p:nvSpPr>
        <p:spPr>
          <a:xfrm>
            <a:off x="3571868" y="378619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tx2"/>
                </a:solidFill>
              </a:rPr>
              <a:t>VRATILO</a:t>
            </a:r>
            <a:endParaRPr lang="hr-HR" sz="2000" b="1" dirty="0">
              <a:solidFill>
                <a:schemeClr val="tx2"/>
              </a:solidFill>
            </a:endParaRPr>
          </a:p>
        </p:txBody>
      </p:sp>
      <p:cxnSp>
        <p:nvCxnSpPr>
          <p:cNvPr id="7" name="Ravni poveznik sa strelicom 6"/>
          <p:cNvCxnSpPr>
            <a:endCxn id="6" idx="1"/>
          </p:cNvCxnSpPr>
          <p:nvPr/>
        </p:nvCxnSpPr>
        <p:spPr>
          <a:xfrm>
            <a:off x="1214414" y="3714752"/>
            <a:ext cx="2357454" cy="2714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4286248" y="228599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tx2"/>
                </a:solidFill>
              </a:rPr>
              <a:t>LOPATICE</a:t>
            </a:r>
            <a:endParaRPr lang="hr-HR" sz="2000" b="1" dirty="0">
              <a:solidFill>
                <a:schemeClr val="tx2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5286380" y="2571744"/>
            <a:ext cx="3429024" cy="29625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Protjecanje rijeke djeluje na </a:t>
            </a:r>
            <a:r>
              <a:rPr lang="hr-HR" sz="2400" b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lopatice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koje pokreću vodno kolo, a ono je preko </a:t>
            </a:r>
            <a:r>
              <a:rPr lang="hr-HR" sz="2400" b="1" dirty="0" smtClean="0">
                <a:solidFill>
                  <a:srgbClr val="018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vratila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povezano sa žrvnjem u kojem se melju žitarice u brašno.</a:t>
            </a:r>
            <a:endParaRPr lang="hr-HR" sz="2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4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1428728" y="285728"/>
            <a:ext cx="6120680" cy="86895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chemeClr val="bg1"/>
                </a:solidFill>
              </a:rPr>
              <a:t>Hidroelektrana</a:t>
            </a:r>
            <a:endParaRPr lang="hr-HR" sz="3900" dirty="0">
              <a:solidFill>
                <a:schemeClr val="bg1"/>
              </a:solidFill>
            </a:endParaRPr>
          </a:p>
        </p:txBody>
      </p:sp>
      <p:pic>
        <p:nvPicPr>
          <p:cNvPr id="4" name="Slika 3" descr="vodna_turbina.jpg"/>
          <p:cNvPicPr>
            <a:picLocks noChangeAspect="1"/>
          </p:cNvPicPr>
          <p:nvPr/>
        </p:nvPicPr>
        <p:blipFill>
          <a:blip r:embed="rId3" cstate="print"/>
          <a:srcRect l="9769" r="21846"/>
          <a:stretch>
            <a:fillRect/>
          </a:stretch>
        </p:blipFill>
        <p:spPr>
          <a:xfrm>
            <a:off x="3571868" y="2071678"/>
            <a:ext cx="4143404" cy="374897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/>
          <a:srcRect r="42105"/>
          <a:stretch>
            <a:fillRect/>
          </a:stretch>
        </p:blipFill>
        <p:spPr>
          <a:xfrm>
            <a:off x="7500958" y="4643446"/>
            <a:ext cx="1370195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Ravni poveznik sa strelicom 4"/>
          <p:cNvCxnSpPr/>
          <p:nvPr/>
        </p:nvCxnSpPr>
        <p:spPr>
          <a:xfrm flipV="1">
            <a:off x="5786446" y="2714620"/>
            <a:ext cx="1785950" cy="4286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niOkvir 5"/>
          <p:cNvSpPr txBox="1"/>
          <p:nvPr/>
        </p:nvSpPr>
        <p:spPr>
          <a:xfrm>
            <a:off x="7643834" y="414338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tx2"/>
                </a:solidFill>
              </a:rPr>
              <a:t>VRATILO</a:t>
            </a:r>
            <a:endParaRPr lang="hr-HR" sz="2000" b="1" dirty="0">
              <a:solidFill>
                <a:schemeClr val="tx2"/>
              </a:solidFill>
            </a:endParaRPr>
          </a:p>
        </p:txBody>
      </p:sp>
      <p:cxnSp>
        <p:nvCxnSpPr>
          <p:cNvPr id="7" name="Ravni poveznik sa strelicom 6"/>
          <p:cNvCxnSpPr>
            <a:endCxn id="6" idx="1"/>
          </p:cNvCxnSpPr>
          <p:nvPr/>
        </p:nvCxnSpPr>
        <p:spPr>
          <a:xfrm>
            <a:off x="5929322" y="4286256"/>
            <a:ext cx="1714512" cy="571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sa strelicom 7"/>
          <p:cNvCxnSpPr/>
          <p:nvPr/>
        </p:nvCxnSpPr>
        <p:spPr>
          <a:xfrm flipV="1">
            <a:off x="5072066" y="2285992"/>
            <a:ext cx="928694" cy="5000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9"/>
          <p:cNvSpPr txBox="1"/>
          <p:nvPr/>
        </p:nvSpPr>
        <p:spPr>
          <a:xfrm>
            <a:off x="6000760" y="621508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tx2"/>
                </a:solidFill>
              </a:rPr>
              <a:t>TURBINA</a:t>
            </a:r>
            <a:endParaRPr lang="hr-HR" sz="2000" b="1" dirty="0">
              <a:solidFill>
                <a:schemeClr val="tx2"/>
              </a:solidFill>
            </a:endParaRPr>
          </a:p>
        </p:txBody>
      </p:sp>
      <p:cxnSp>
        <p:nvCxnSpPr>
          <p:cNvPr id="11" name="Ravni poveznik sa strelicom 10"/>
          <p:cNvCxnSpPr/>
          <p:nvPr/>
        </p:nvCxnSpPr>
        <p:spPr>
          <a:xfrm rot="16200000" flipH="1">
            <a:off x="5822165" y="5250669"/>
            <a:ext cx="928694" cy="8572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niOkvir 13"/>
          <p:cNvSpPr txBox="1"/>
          <p:nvPr/>
        </p:nvSpPr>
        <p:spPr>
          <a:xfrm>
            <a:off x="7286644" y="235743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tx2"/>
                </a:solidFill>
              </a:rPr>
              <a:t>GENERATOR</a:t>
            </a:r>
            <a:endParaRPr lang="hr-HR" sz="2000" b="1" dirty="0">
              <a:solidFill>
                <a:schemeClr val="tx2"/>
              </a:solidFill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5357818" y="1500174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tx2"/>
                </a:solidFill>
              </a:rPr>
              <a:t>VODA KOJA PADA I POKREĆE TURBINU</a:t>
            </a:r>
            <a:endParaRPr lang="hr-HR" sz="2000" b="1" dirty="0">
              <a:solidFill>
                <a:schemeClr val="tx2"/>
              </a:solidFill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5" cstate="print"/>
          <a:srcRect l="10465" r="7907"/>
          <a:stretch>
            <a:fillRect/>
          </a:stretch>
        </p:blipFill>
        <p:spPr>
          <a:xfrm>
            <a:off x="142844" y="2265843"/>
            <a:ext cx="3357586" cy="3701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6" name="Elipsa 15"/>
          <p:cNvSpPr/>
          <p:nvPr/>
        </p:nvSpPr>
        <p:spPr>
          <a:xfrm>
            <a:off x="1785918" y="4429132"/>
            <a:ext cx="1500198" cy="1357322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Strelica udesno 17"/>
          <p:cNvSpPr/>
          <p:nvPr/>
        </p:nvSpPr>
        <p:spPr>
          <a:xfrm rot="21169976">
            <a:off x="3308173" y="4283559"/>
            <a:ext cx="1147026" cy="719774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534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" grpId="0"/>
      <p:bldP spid="15" grpId="0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428596" y="4500570"/>
            <a:ext cx="4000528" cy="17145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b="1" i="1" dirty="0" smtClean="0">
                <a:solidFill>
                  <a:prstClr val="white"/>
                </a:solidFill>
              </a:rPr>
              <a:t>Vodu treba štititi od svih vrsta zagađenja.</a:t>
            </a:r>
            <a:endParaRPr lang="hr-HR" sz="2800" dirty="0">
              <a:solidFill>
                <a:prstClr val="white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/>
          <a:srcRect r="11598"/>
          <a:stretch>
            <a:fillRect/>
          </a:stretch>
        </p:blipFill>
        <p:spPr>
          <a:xfrm>
            <a:off x="4572000" y="1285860"/>
            <a:ext cx="397552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4714876" y="4500570"/>
            <a:ext cx="3714776" cy="17145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b="1" i="1" dirty="0" smtClean="0">
                <a:solidFill>
                  <a:prstClr val="white"/>
                </a:solidFill>
              </a:rPr>
              <a:t>Vodu treba racionalno koristiti.</a:t>
            </a:r>
            <a:endParaRPr lang="hr-HR" sz="2800" dirty="0">
              <a:solidFill>
                <a:prstClr val="white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214422"/>
            <a:ext cx="409577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0437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8616" cy="49006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Domaći rad:</a:t>
            </a: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748680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Odgovori na pitanja u udžbeniku, str. 45.</a:t>
            </a:r>
            <a:endParaRPr lang="hr-H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137</Words>
  <Application>Microsoft Office PowerPoint</Application>
  <PresentationFormat>Prikaz na zaslonu (4:3)</PresentationFormat>
  <Paragraphs>26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Office Theme</vt:lpstr>
      <vt:lpstr>1_Office Theme</vt:lpstr>
      <vt:lpstr>2_Office Theme</vt:lpstr>
      <vt:lpstr>3_Office Theme</vt:lpstr>
      <vt:lpstr>Slajd 1</vt:lpstr>
      <vt:lpstr>Slajd 2</vt:lpstr>
      <vt:lpstr>Slajd 3</vt:lpstr>
      <vt:lpstr>Slajd 4</vt:lpstr>
      <vt:lpstr>Slajd 5</vt:lpstr>
      <vt:lpstr>Domaći rad: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Burek</cp:lastModifiedBy>
  <cp:revision>219</cp:revision>
  <dcterms:created xsi:type="dcterms:W3CDTF">2014-07-14T13:41:43Z</dcterms:created>
  <dcterms:modified xsi:type="dcterms:W3CDTF">2017-03-07T14:04:44Z</dcterms:modified>
</cp:coreProperties>
</file>