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3"/>
  </p:notesMasterIdLst>
  <p:sldIdLst>
    <p:sldId id="309" r:id="rId5"/>
    <p:sldId id="281" r:id="rId6"/>
    <p:sldId id="302" r:id="rId7"/>
    <p:sldId id="310" r:id="rId8"/>
    <p:sldId id="311" r:id="rId9"/>
    <p:sldId id="312" r:id="rId10"/>
    <p:sldId id="305" r:id="rId11"/>
    <p:sldId id="313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18C9B"/>
    <a:srgbClr val="FF5050"/>
    <a:srgbClr val="E14392"/>
    <a:srgbClr val="FFFF99"/>
    <a:srgbClr val="008C99"/>
    <a:srgbClr val="008E9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vijetli stil 2 - Isticanj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Srednji stil 4 - Isticanj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4660"/>
  </p:normalViewPr>
  <p:slideViewPr>
    <p:cSldViewPr>
      <p:cViewPr varScale="1">
        <p:scale>
          <a:sx n="104" d="100"/>
          <a:sy n="104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DFF4B-1A11-484D-89EA-537702A2F723}" type="datetimeFigureOut">
              <a:rPr lang="sr-Latn-CS" smtClean="0"/>
              <a:pPr/>
              <a:t>1.4.2017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86FFA-3CC7-4D4B-9D06-527E8C48761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40736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86FFA-3CC7-4D4B-9D06-527E8C48761B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24737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132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368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8666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9027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4661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117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7514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79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1080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3291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3033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0166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444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8584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6886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0653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6390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075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746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5315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4635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7105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476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39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851920" y="4221088"/>
            <a:ext cx="4392488" cy="13234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Toplinska energija goriva</a:t>
            </a:r>
            <a:endParaRPr lang="hr-HR" sz="4000" b="1" dirty="0">
              <a:solidFill>
                <a:srgbClr val="018C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81" y="836712"/>
            <a:ext cx="2077627" cy="1777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kstniOkvir 4"/>
          <p:cNvSpPr txBox="1"/>
          <p:nvPr/>
        </p:nvSpPr>
        <p:spPr>
          <a:xfrm>
            <a:off x="2627784" y="729172"/>
            <a:ext cx="62646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Toplina 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je energija koja nastaje izgaranjem goriva.</a:t>
            </a:r>
          </a:p>
          <a:p>
            <a:r>
              <a:rPr lang="hr-HR" sz="2800" b="1" i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Gorivo </a:t>
            </a:r>
            <a:r>
              <a:rPr lang="hr-HR" sz="2800" i="1" dirty="0">
                <a:solidFill>
                  <a:schemeClr val="bg1">
                    <a:lumMod val="50000"/>
                  </a:schemeClr>
                </a:solidFill>
              </a:rPr>
              <a:t>je 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temeljni izvor energije koja je u njemu pohranjena u kemijskom ili nuklearnom obliku.</a:t>
            </a:r>
            <a:endParaRPr lang="hr-HR" sz="2800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878472" y="3057361"/>
            <a:ext cx="7572428" cy="8572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rgbClr val="816D60"/>
                </a:solidFill>
              </a:rPr>
              <a:t> </a:t>
            </a:r>
            <a:r>
              <a:rPr lang="hr-HR" sz="3600" b="1" i="1" dirty="0" smtClean="0">
                <a:solidFill>
                  <a:prstClr val="white"/>
                </a:solidFill>
              </a:rPr>
              <a:t>Vrste goriva</a:t>
            </a:r>
            <a:endParaRPr lang="hr-HR" sz="3600" dirty="0">
              <a:solidFill>
                <a:prstClr val="white"/>
              </a:solidFill>
            </a:endParaRPr>
          </a:p>
        </p:txBody>
      </p:sp>
      <p:sp>
        <p:nvSpPr>
          <p:cNvPr id="7" name="Oblačić sa strelicom gore 6"/>
          <p:cNvSpPr/>
          <p:nvPr/>
        </p:nvSpPr>
        <p:spPr>
          <a:xfrm>
            <a:off x="898954" y="4021593"/>
            <a:ext cx="2191178" cy="1457380"/>
          </a:xfrm>
          <a:prstGeom prst="upArrowCallout">
            <a:avLst/>
          </a:prstGeom>
          <a:solidFill>
            <a:srgbClr val="00B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Drvo i gorivi otpaci od biljaka</a:t>
            </a:r>
            <a:endParaRPr lang="hr-H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lačić sa strelicom gore 7"/>
          <p:cNvSpPr/>
          <p:nvPr/>
        </p:nvSpPr>
        <p:spPr>
          <a:xfrm>
            <a:off x="3286116" y="4021593"/>
            <a:ext cx="2307264" cy="1495639"/>
          </a:xfrm>
          <a:prstGeom prst="upArrowCallou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Fosilna goriva</a:t>
            </a:r>
            <a:endParaRPr lang="hr-H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5572850"/>
            <a:ext cx="1675006" cy="1117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blačić sa strelicom gore 13"/>
          <p:cNvSpPr/>
          <p:nvPr/>
        </p:nvSpPr>
        <p:spPr>
          <a:xfrm>
            <a:off x="5798656" y="4021593"/>
            <a:ext cx="2301735" cy="1495639"/>
          </a:xfrm>
          <a:prstGeom prst="upArrowCallou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Nuklearna goriva</a:t>
            </a:r>
            <a:endParaRPr lang="hr-H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546" y="5730021"/>
            <a:ext cx="768296" cy="960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638442"/>
            <a:ext cx="1656183" cy="1079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395" y="5758546"/>
            <a:ext cx="720278" cy="960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678" y="6041057"/>
            <a:ext cx="889881" cy="649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396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449959" y="1557836"/>
            <a:ext cx="6120680" cy="8689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rgbClr val="816D60"/>
                </a:solidFill>
              </a:rPr>
              <a:t> </a:t>
            </a:r>
            <a:r>
              <a:rPr lang="hr-HR" sz="3900" b="1" i="1" dirty="0" smtClean="0">
                <a:solidFill>
                  <a:prstClr val="white"/>
                </a:solidFill>
              </a:rPr>
              <a:t>Fosilna goriva</a:t>
            </a:r>
            <a:endParaRPr lang="hr-HR" sz="3900" dirty="0">
              <a:solidFill>
                <a:prstClr val="white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395536" y="254511"/>
            <a:ext cx="73798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Fosilna goriva 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nastala su od fosilnih ostataka biljaka i životinja, izvor su  toplinske energije koja nastaje njihovim izgaranjem.</a:t>
            </a:r>
          </a:p>
        </p:txBody>
      </p:sp>
      <p:sp>
        <p:nvSpPr>
          <p:cNvPr id="12" name="Oblačić sa strelicom gore 11"/>
          <p:cNvSpPr/>
          <p:nvPr/>
        </p:nvSpPr>
        <p:spPr>
          <a:xfrm>
            <a:off x="949319" y="2500649"/>
            <a:ext cx="2191178" cy="1351652"/>
          </a:xfrm>
          <a:prstGeom prst="upArrowCallout">
            <a:avLst/>
          </a:prstGeom>
          <a:solidFill>
            <a:srgbClr val="E1439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Kruta goriva</a:t>
            </a:r>
          </a:p>
        </p:txBody>
      </p:sp>
      <p:sp>
        <p:nvSpPr>
          <p:cNvPr id="13" name="Oblačić sa strelicom gore 12"/>
          <p:cNvSpPr/>
          <p:nvPr/>
        </p:nvSpPr>
        <p:spPr>
          <a:xfrm>
            <a:off x="3336481" y="2500649"/>
            <a:ext cx="2307264" cy="1387135"/>
          </a:xfrm>
          <a:prstGeom prst="upArrowCallou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Tekuća goriva</a:t>
            </a:r>
          </a:p>
        </p:txBody>
      </p:sp>
      <p:sp>
        <p:nvSpPr>
          <p:cNvPr id="14" name="Oblačić sa strelicom gore 13"/>
          <p:cNvSpPr/>
          <p:nvPr/>
        </p:nvSpPr>
        <p:spPr>
          <a:xfrm>
            <a:off x="5849021" y="2500649"/>
            <a:ext cx="2301735" cy="1387135"/>
          </a:xfrm>
          <a:prstGeom prst="upArrowCallou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Plinovita goriva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949318" y="4049432"/>
            <a:ext cx="2142784" cy="1328023"/>
          </a:xfrm>
          <a:prstGeom prst="roundRect">
            <a:avLst/>
          </a:prstGeom>
          <a:noFill/>
          <a:ln w="38100">
            <a:solidFill>
              <a:srgbClr val="E14392"/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E143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Ugljen</a:t>
            </a:r>
            <a:r>
              <a:rPr lang="hr-HR" dirty="0" smtClean="0"/>
              <a:t> je nastao sabijanjem biljnih tvari u močvarama tijekom godina.</a:t>
            </a:r>
            <a:endParaRPr lang="hr-HR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3203848" y="4031865"/>
            <a:ext cx="2612902" cy="255389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Nafta</a:t>
            </a:r>
            <a:r>
              <a:rPr lang="hr-HR" dirty="0" smtClean="0"/>
              <a:t> je nastala raspadanjem organskih tvari životinjskog i biljnog podrijetla koje su se taložile desetke milijuna godina na dnu nekadašnjih mora i oceana.</a:t>
            </a:r>
            <a:endParaRPr lang="hr-HR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5928496" y="4071381"/>
            <a:ext cx="2142784" cy="194095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Zemni plin </a:t>
            </a:r>
            <a:r>
              <a:rPr lang="hr-HR" dirty="0" smtClean="0"/>
              <a:t>je nastao taloženjem i raspadanjem organskih tvari prije oko 500 milijuna godina.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2534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51540"/>
            <a:ext cx="4902500" cy="379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147" y="3190437"/>
            <a:ext cx="1989629" cy="1327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ossigen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296"/>
          <a:stretch/>
        </p:blipFill>
        <p:spPr bwMode="auto">
          <a:xfrm>
            <a:off x="735628" y="1600234"/>
            <a:ext cx="2488954" cy="1756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1716872" y="325125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0070C0"/>
                </a:solidFill>
              </a:rPr>
              <a:t>KISIK</a:t>
            </a:r>
            <a:endParaRPr lang="hr-HR" sz="2400" b="1" dirty="0">
              <a:solidFill>
                <a:srgbClr val="0070C0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5787643" y="3187441"/>
            <a:ext cx="219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FF0000"/>
                </a:solidFill>
              </a:rPr>
              <a:t>TEMPERATURA GORENJA</a:t>
            </a:r>
            <a:endParaRPr lang="hr-HR" sz="2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www.terra-organica.hr/images/detailed/5/termometar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7819" y="1703945"/>
            <a:ext cx="2695641" cy="1445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131190" y="5162772"/>
            <a:ext cx="2609913" cy="1586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kstniOkvir 13"/>
          <p:cNvSpPr txBox="1"/>
          <p:nvPr/>
        </p:nvSpPr>
        <p:spPr>
          <a:xfrm>
            <a:off x="4572000" y="5772090"/>
            <a:ext cx="219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bg2">
                    <a:lumMod val="10000"/>
                  </a:schemeClr>
                </a:solidFill>
              </a:rPr>
              <a:t>GORIVA TVAR</a:t>
            </a:r>
            <a:endParaRPr lang="hr-HR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1716872" y="575195"/>
            <a:ext cx="6095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>
                    <a:lumMod val="50000"/>
                  </a:schemeClr>
                </a:solidFill>
              </a:rPr>
              <a:t>Za početak procesa gorenja potrebni su:</a:t>
            </a:r>
            <a:endParaRPr lang="hr-HR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Naslov 1"/>
          <p:cNvSpPr txBox="1">
            <a:spLocks/>
          </p:cNvSpPr>
          <p:nvPr/>
        </p:nvSpPr>
        <p:spPr>
          <a:xfrm>
            <a:off x="1331640" y="184832"/>
            <a:ext cx="6215318" cy="1128750"/>
          </a:xfrm>
          <a:prstGeom prst="rect">
            <a:avLst/>
          </a:prstGeom>
          <a:solidFill>
            <a:srgbClr val="018C9B"/>
          </a:solidFill>
          <a:ln>
            <a:solidFill>
              <a:schemeClr val="accent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chemeClr val="bg1"/>
                </a:solidFill>
              </a:rPr>
              <a:t>Trokut izgaranja</a:t>
            </a:r>
          </a:p>
          <a:p>
            <a:r>
              <a:rPr lang="hr-HR" b="1" i="1" dirty="0" smtClean="0">
                <a:solidFill>
                  <a:schemeClr val="bg1"/>
                </a:solidFill>
              </a:rPr>
              <a:t> goriva</a:t>
            </a:r>
            <a:endParaRPr lang="hr-HR" sz="3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34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4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1549447" y="1993188"/>
            <a:ext cx="5670186" cy="8572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Nuklearno gorivo</a:t>
            </a:r>
            <a:endParaRPr lang="hr-HR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412" y="3501008"/>
            <a:ext cx="3210037" cy="2141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069" y="50633"/>
            <a:ext cx="2761343" cy="1799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kstniOkvir 4"/>
          <p:cNvSpPr txBox="1"/>
          <p:nvPr/>
        </p:nvSpPr>
        <p:spPr>
          <a:xfrm>
            <a:off x="467544" y="3233028"/>
            <a:ext cx="53285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Uran 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je gorivo koje se koristi </a:t>
            </a:r>
          </a:p>
          <a:p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u </a:t>
            </a:r>
            <a:r>
              <a:rPr lang="hr-HR" sz="2800" b="1" i="1" dirty="0" smtClean="0">
                <a:solidFill>
                  <a:srgbClr val="018C9B"/>
                </a:solidFill>
              </a:rPr>
              <a:t>nuklearnim reaktorima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, njegovim izgaranjem dobiva se  toplinska energija koja se koristi za pokretanje parnih turbina.</a:t>
            </a:r>
            <a:endParaRPr lang="hr-HR" sz="2800" dirty="0"/>
          </a:p>
        </p:txBody>
      </p:sp>
    </p:spTree>
    <p:extLst>
      <p:ext uri="{BB962C8B-B14F-4D97-AF65-F5344CB8AC3E}">
        <p14:creationId xmlns="" xmlns:p14="http://schemas.microsoft.com/office/powerpoint/2010/main" val="173077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2267744" y="980728"/>
            <a:ext cx="5832648" cy="936104"/>
          </a:xfrm>
          <a:prstGeom prst="rect">
            <a:avLst/>
          </a:prstGeom>
          <a:solidFill>
            <a:srgbClr val="018C9B"/>
          </a:solidFill>
          <a:ln>
            <a:solidFill>
              <a:schemeClr val="accent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chemeClr val="bg1"/>
                </a:solidFill>
              </a:rPr>
              <a:t>  Toplinska vrijednost goriva</a:t>
            </a:r>
            <a:endParaRPr lang="hr-HR" sz="3900" dirty="0">
              <a:solidFill>
                <a:schemeClr val="bg1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323528" y="2636912"/>
            <a:ext cx="4968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Toplinska vrijednost goriva </a:t>
            </a:r>
            <a:r>
              <a:rPr lang="hr-HR" sz="2800" i="1" smtClean="0">
                <a:solidFill>
                  <a:schemeClr val="bg1">
                    <a:lumMod val="50000"/>
                  </a:schemeClr>
                </a:solidFill>
              </a:rPr>
              <a:t>je toplina 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koja se oslobodi izgaranjem  mase od </a:t>
            </a:r>
            <a:r>
              <a:rPr lang="hr-HR" sz="2800" b="1" i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2800" b="1" i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 krutog goriva ili obujma od </a:t>
            </a:r>
            <a:r>
              <a:rPr lang="hr-HR" sz="2800" b="1" i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2800" b="1" i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hr-HR" sz="2800" b="1" i="1" baseline="30000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 plina.</a:t>
            </a:r>
          </a:p>
          <a:p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Mjerna jedinica: </a:t>
            </a:r>
            <a:r>
              <a:rPr lang="hr-HR" sz="2800" b="1" i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kJ/kg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 ili  </a:t>
            </a:r>
            <a:r>
              <a:rPr lang="hr-HR" sz="2800" b="1" i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kJ/m</a:t>
            </a:r>
            <a:r>
              <a:rPr lang="hr-HR" sz="2800" b="1" i="1" baseline="30000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hr-HR" sz="2800" b="1" i="1" dirty="0" smtClean="0">
              <a:solidFill>
                <a:srgbClr val="018C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79044"/>
            <a:ext cx="2082965" cy="1389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27108612"/>
              </p:ext>
            </p:extLst>
          </p:nvPr>
        </p:nvGraphicFramePr>
        <p:xfrm>
          <a:off x="5436096" y="2279645"/>
          <a:ext cx="3119096" cy="395534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84176"/>
                <a:gridCol w="1534920"/>
              </a:tblGrid>
              <a:tr h="54574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Vrste goriva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Toplinska vrijednost</a:t>
                      </a:r>
                    </a:p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kJ/kg </a:t>
                      </a:r>
                      <a:r>
                        <a:rPr lang="hr-HR" baseline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ili</a:t>
                      </a:r>
                    </a:p>
                    <a:p>
                      <a:pPr algn="ctr"/>
                      <a:r>
                        <a:rPr lang="hr-H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kJ/m</a:t>
                      </a:r>
                      <a:r>
                        <a:rPr lang="hr-HR" sz="1800" b="1" kern="1200" baseline="30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hr-HR" sz="1800" b="1" kern="1200" baseline="300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553325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Drvo</a:t>
                      </a:r>
                      <a:endParaRPr lang="hr-HR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14 400</a:t>
                      </a:r>
                      <a:endParaRPr lang="hr-HR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325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Ugljen</a:t>
                      </a:r>
                      <a:endParaRPr lang="hr-HR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29 600</a:t>
                      </a:r>
                      <a:endParaRPr lang="hr-HR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325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Zemni plin</a:t>
                      </a:r>
                      <a:endParaRPr lang="hr-HR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37 000</a:t>
                      </a:r>
                      <a:endParaRPr lang="hr-HR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325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Plin u boci</a:t>
                      </a:r>
                      <a:endParaRPr lang="hr-HR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49 510</a:t>
                      </a:r>
                      <a:endParaRPr lang="hr-HR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325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Nafta</a:t>
                      </a:r>
                      <a:endParaRPr lang="hr-HR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48 000</a:t>
                      </a:r>
                      <a:endParaRPr lang="hr-HR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9102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539552" y="3140969"/>
            <a:ext cx="8064896" cy="31683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b="1" i="1" dirty="0" smtClean="0">
                <a:solidFill>
                  <a:prstClr val="white"/>
                </a:solidFill>
              </a:rPr>
              <a:t>Pri požaru potrebno je ukloniti jedan od tri „uvjeta” gorenja. Korištenjem vode ohlađujemo proces gorenja, korištenjem aparata za gašenje, pjena sprječava dovod kisika, a gašenje požara moguće je uklanjanjem gorive tvari.</a:t>
            </a:r>
          </a:p>
          <a:p>
            <a:endParaRPr lang="hr-HR" sz="4000" b="1" i="1" dirty="0" smtClean="0">
              <a:solidFill>
                <a:srgbClr val="FF5050"/>
              </a:solidFill>
            </a:endParaRPr>
          </a:p>
          <a:p>
            <a:pPr algn="l"/>
            <a:r>
              <a:rPr lang="hr-HR" sz="3600" b="1" i="1" dirty="0" smtClean="0">
                <a:solidFill>
                  <a:srgbClr val="FF5050"/>
                </a:solidFill>
              </a:rPr>
              <a:t>Pri javljanju požara obavezno</a:t>
            </a:r>
          </a:p>
          <a:p>
            <a:pPr algn="l"/>
            <a:r>
              <a:rPr lang="hr-HR" sz="3600" b="1" i="1" dirty="0" smtClean="0">
                <a:solidFill>
                  <a:srgbClr val="FF5050"/>
                </a:solidFill>
              </a:rPr>
              <a:t>        pozovite vatroga</a:t>
            </a:r>
            <a:r>
              <a:rPr lang="hr-HR" sz="4000" b="1" i="1" dirty="0" smtClean="0">
                <a:solidFill>
                  <a:srgbClr val="FF5050"/>
                </a:solidFill>
              </a:rPr>
              <a:t>sce!</a:t>
            </a:r>
            <a:r>
              <a:rPr lang="hr-HR" sz="2800" b="1" i="1" dirty="0" smtClean="0">
                <a:solidFill>
                  <a:prstClr val="white"/>
                </a:solidFill>
              </a:rPr>
              <a:t> </a:t>
            </a:r>
            <a:endParaRPr lang="hr-HR" sz="2800" dirty="0">
              <a:solidFill>
                <a:prstClr val="white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40" y="86970"/>
            <a:ext cx="4579919" cy="305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i.ytimg.com/vi/gEf6vvO59H8/hqdefau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711" b="19190"/>
          <a:stretch/>
        </p:blipFill>
        <p:spPr bwMode="auto">
          <a:xfrm>
            <a:off x="5940152" y="4869160"/>
            <a:ext cx="2519783" cy="1230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437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70584" cy="418058"/>
          </a:xfrm>
        </p:spPr>
        <p:txBody>
          <a:bodyPr>
            <a:normAutofit fontScale="90000"/>
          </a:bodyPr>
          <a:lstStyle/>
          <a:p>
            <a:r>
              <a:rPr lang="hr-HR" sz="2400" dirty="0" smtClean="0"/>
              <a:t>Domaći rad:</a:t>
            </a: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908720"/>
            <a:ext cx="5266928" cy="6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Odgovori na pitanja u udžbeniku, str.  52.</a:t>
            </a:r>
            <a:endParaRPr lang="hr-H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</TotalTime>
  <Words>278</Words>
  <Application>Microsoft Office PowerPoint</Application>
  <PresentationFormat>Prikaz na zaslonu (4:3)</PresentationFormat>
  <Paragraphs>48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Office Theme</vt:lpstr>
      <vt:lpstr>1_Office Theme</vt:lpstr>
      <vt:lpstr>2_Office Theme</vt:lpstr>
      <vt:lpstr>3_Office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Domaći rad: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Burek</cp:lastModifiedBy>
  <cp:revision>254</cp:revision>
  <dcterms:created xsi:type="dcterms:W3CDTF">2014-07-14T13:41:43Z</dcterms:created>
  <dcterms:modified xsi:type="dcterms:W3CDTF">2017-04-01T06:33:42Z</dcterms:modified>
</cp:coreProperties>
</file>