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314" r:id="rId5"/>
    <p:sldId id="281" r:id="rId6"/>
    <p:sldId id="319" r:id="rId7"/>
    <p:sldId id="312" r:id="rId8"/>
    <p:sldId id="316" r:id="rId9"/>
    <p:sldId id="317" r:id="rId10"/>
    <p:sldId id="318" r:id="rId11"/>
    <p:sldId id="305" r:id="rId12"/>
    <p:sldId id="320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C99"/>
    <a:srgbClr val="018C9B"/>
    <a:srgbClr val="FF5050"/>
    <a:srgbClr val="E14392"/>
    <a:srgbClr val="FFFF99"/>
    <a:srgbClr val="008E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04" d="100"/>
          <a:sy n="104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DFF4B-1A11-484D-89EA-537702A2F723}" type="datetimeFigureOut">
              <a:rPr lang="sr-Latn-CS" smtClean="0"/>
              <a:pPr/>
              <a:t>1.4.2017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6FFA-3CC7-4D4B-9D06-527E8C4876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736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86FFA-3CC7-4D4B-9D06-527E8C48761B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981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86FFA-3CC7-4D4B-9D06-527E8C48761B}" type="slidenum">
              <a:rPr lang="hr-HR" smtClean="0">
                <a:solidFill>
                  <a:prstClr val="black"/>
                </a:solidFill>
              </a:rPr>
              <a:pPr/>
              <a:t>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75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68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66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2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66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7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5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9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08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9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03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166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444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8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886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53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90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7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74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31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635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05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851920" y="4221088"/>
            <a:ext cx="4392488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Načini djelovanja aparata, uređaja, strojeva i agregata</a:t>
            </a:r>
            <a:endParaRPr lang="hr-HR" sz="4000" b="1" dirty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49255"/>
            <a:ext cx="3626522" cy="311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3734026" y="1196752"/>
            <a:ext cx="4900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08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je tehnička tvorevina kao pojedinačni dio ili komponenta nekog sklopa.</a:t>
            </a:r>
          </a:p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Sklop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je tehnička tvorevina koju čini skup elemenata.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591" y="3768417"/>
            <a:ext cx="3226023" cy="2419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25079"/>
            <a:ext cx="3226023" cy="2288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trelica udesno 1"/>
          <p:cNvSpPr/>
          <p:nvPr/>
        </p:nvSpPr>
        <p:spPr>
          <a:xfrm>
            <a:off x="4067944" y="4726458"/>
            <a:ext cx="1512168" cy="6857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396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39552" y="1124744"/>
            <a:ext cx="8460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prstClr val="white">
                    <a:lumMod val="50000"/>
                  </a:prstClr>
                </a:solidFill>
              </a:rPr>
              <a:t>Osnovna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zadaća tehničkih tvorevina </a:t>
            </a:r>
            <a:r>
              <a:rPr lang="hr-HR" sz="2800" i="1" dirty="0" smtClean="0">
                <a:solidFill>
                  <a:prstClr val="white">
                    <a:lumMod val="50000"/>
                  </a:prstClr>
                </a:solidFill>
              </a:rPr>
              <a:t>su da obavljaju pretvorbu, prijenos i pohranjivanje energije, materijala i signala.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43608" y="2537248"/>
            <a:ext cx="6909819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Skupine tehničkih tvorevina:</a:t>
            </a:r>
            <a:endParaRPr lang="hr-H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lačić sa strelicom gore 6"/>
          <p:cNvSpPr/>
          <p:nvPr/>
        </p:nvSpPr>
        <p:spPr>
          <a:xfrm>
            <a:off x="251520" y="3503668"/>
            <a:ext cx="1980000" cy="1127471"/>
          </a:xfrm>
          <a:prstGeom prst="upArrowCallou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74504"/>
            <a:ext cx="970221" cy="157599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blačić sa strelicom gore 13"/>
          <p:cNvSpPr/>
          <p:nvPr/>
        </p:nvSpPr>
        <p:spPr>
          <a:xfrm>
            <a:off x="6741771" y="3476240"/>
            <a:ext cx="1980000" cy="1142171"/>
          </a:xfrm>
          <a:prstGeom prst="upArrow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Agregati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01859" y="4756156"/>
            <a:ext cx="1719119" cy="138082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blačić sa strelicom gore 8"/>
          <p:cNvSpPr/>
          <p:nvPr/>
        </p:nvSpPr>
        <p:spPr>
          <a:xfrm>
            <a:off x="2414937" y="3503668"/>
            <a:ext cx="1980000" cy="1142171"/>
          </a:xfrm>
          <a:prstGeom prst="upArrowCallo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Uređaji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lačić sa strelicom gore 9"/>
          <p:cNvSpPr/>
          <p:nvPr/>
        </p:nvSpPr>
        <p:spPr>
          <a:xfrm>
            <a:off x="4578354" y="3485533"/>
            <a:ext cx="1980000" cy="1142171"/>
          </a:xfrm>
          <a:prstGeom prst="upArrow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Strojevi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852" y="4779670"/>
            <a:ext cx="1575995" cy="157599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774504"/>
            <a:ext cx="1465183" cy="157599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48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547664" y="980728"/>
            <a:ext cx="5976664" cy="786361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Aparati</a:t>
            </a:r>
            <a:endParaRPr lang="hr-HR" sz="3900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83568" y="2708920"/>
            <a:ext cx="3600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08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Aparati</a:t>
            </a:r>
            <a:r>
              <a:rPr lang="hr-HR" sz="2800" i="1" dirty="0" smtClean="0"/>
              <a:t>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su tehničke tvorevine koje </a:t>
            </a:r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prvenstveno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služe </a:t>
            </a:r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za pretvaranje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materijala </a:t>
            </a:r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iz jednog oblika u drugi.</a:t>
            </a:r>
          </a:p>
          <a:p>
            <a:endParaRPr lang="hr-HR" sz="2800" b="1" i="1" dirty="0" smtClean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627" y="332657"/>
            <a:ext cx="1152578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27984" y="2204865"/>
            <a:ext cx="4130775" cy="367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910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547664" y="980728"/>
            <a:ext cx="6552728" cy="78636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  Uređaji</a:t>
            </a:r>
            <a:endParaRPr lang="hr-HR" sz="3900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67544" y="2996952"/>
            <a:ext cx="3982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Uređaji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su tehničke tvorevine kojima je osnovna zadaća pretvorba signala (informacija).</a:t>
            </a:r>
            <a:endParaRPr lang="hr-HR" sz="2800" b="1" i="1" dirty="0" smtClean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246" y="528677"/>
            <a:ext cx="1803063" cy="180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08920"/>
            <a:ext cx="4330055" cy="288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823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9361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Strojevi</a:t>
            </a:r>
            <a:endParaRPr lang="hr-HR" sz="3900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83568" y="2564904"/>
            <a:ext cx="41044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Strojevi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su tehničke tvorevine kojima je temeljna zadaća pretvorba energije.</a:t>
            </a:r>
          </a:p>
          <a:p>
            <a:endParaRPr lang="hr-HR" sz="1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2800" b="1" i="1" dirty="0" smtClean="0">
                <a:solidFill>
                  <a:srgbClr val="008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Stupanj korisnost nekog stroja</a:t>
            </a:r>
            <a:r>
              <a:rPr lang="hr-HR" sz="28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je omjer između dobivene i uložene energije u rad.</a:t>
            </a:r>
            <a:endParaRPr lang="hr-HR" sz="2800" i="1" dirty="0" smtClean="0">
              <a:solidFill>
                <a:srgbClr val="018C9B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60032" y="2924944"/>
            <a:ext cx="4081945" cy="255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6672"/>
            <a:ext cx="1681207" cy="1808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05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93610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Agregati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06652" y="2678540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Agregati 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su tehničke tvorevine koje čine sklopovi više mehanizama, aparata, uređaja i strojeva namijenjenih za obavljanje zajedničke zadaće.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39952" y="2833441"/>
            <a:ext cx="4753393" cy="279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5616" y="692696"/>
            <a:ext cx="1980176" cy="1590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02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85773" y="251764"/>
            <a:ext cx="3556429" cy="403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 txBox="1">
            <a:spLocks/>
          </p:cNvSpPr>
          <p:nvPr/>
        </p:nvSpPr>
        <p:spPr>
          <a:xfrm>
            <a:off x="827584" y="4293096"/>
            <a:ext cx="7272808" cy="20449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i="1" dirty="0" smtClean="0">
                <a:solidFill>
                  <a:prstClr val="white"/>
                </a:solidFill>
              </a:rPr>
              <a:t>Radi vlastite sigurnosti i očuvanja ispravnosti aparata, uređaja, strojeva i agregata obavezno prije puštanja u pogon prouči upute za njihov rad.</a:t>
            </a:r>
            <a:endParaRPr lang="hr-HR" sz="2800" b="1" i="1" dirty="0" smtClean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3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41805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Domaći rad: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Odgovori na pitanja u udžbeniku, str. </a:t>
            </a:r>
            <a:r>
              <a:rPr lang="hr-HR" smtClean="0"/>
              <a:t>66.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179</Words>
  <Application>Microsoft Office PowerPoint</Application>
  <PresentationFormat>Prikaz na zaslonu (4:3)</PresentationFormat>
  <Paragraphs>24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Domaći rad: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Burek</cp:lastModifiedBy>
  <cp:revision>280</cp:revision>
  <dcterms:created xsi:type="dcterms:W3CDTF">2014-07-14T13:41:43Z</dcterms:created>
  <dcterms:modified xsi:type="dcterms:W3CDTF">2017-04-01T06:38:09Z</dcterms:modified>
</cp:coreProperties>
</file>